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8" r:id="rId3"/>
    <p:sldId id="294" r:id="rId4"/>
    <p:sldId id="295" r:id="rId5"/>
    <p:sldId id="312" r:id="rId6"/>
    <p:sldId id="296" r:id="rId7"/>
    <p:sldId id="313" r:id="rId8"/>
    <p:sldId id="317" r:id="rId9"/>
    <p:sldId id="314" r:id="rId10"/>
    <p:sldId id="315" r:id="rId11"/>
    <p:sldId id="316" r:id="rId12"/>
    <p:sldId id="318" r:id="rId13"/>
    <p:sldId id="258" r:id="rId14"/>
    <p:sldId id="259" r:id="rId15"/>
    <p:sldId id="276" r:id="rId16"/>
    <p:sldId id="260" r:id="rId17"/>
    <p:sldId id="261" r:id="rId18"/>
    <p:sldId id="262" r:id="rId19"/>
    <p:sldId id="280" r:id="rId20"/>
    <p:sldId id="263" r:id="rId21"/>
    <p:sldId id="277" r:id="rId22"/>
    <p:sldId id="278" r:id="rId23"/>
    <p:sldId id="279" r:id="rId24"/>
    <p:sldId id="264" r:id="rId25"/>
    <p:sldId id="265" r:id="rId26"/>
    <p:sldId id="281" r:id="rId27"/>
    <p:sldId id="266" r:id="rId28"/>
    <p:sldId id="268" r:id="rId29"/>
    <p:sldId id="269" r:id="rId30"/>
    <p:sldId id="270" r:id="rId31"/>
    <p:sldId id="271" r:id="rId32"/>
    <p:sldId id="275" r:id="rId3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3" d="100"/>
          <a:sy n="143" d="100"/>
        </p:scale>
        <p:origin x="230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fld id="{5BCAD085-E8A6-8845-BD4E-CB4CCA059FC4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Y중고딕" panose="02030600000101010101" pitchFamily="18" charset="-127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utkarshkanwat.com/writing/betting-against-agents" TargetMode="External"/><Relationship Id="rId2" Type="http://schemas.openxmlformats.org/officeDocument/2006/relationships/hyperlink" Target="https://inferencebysequoia.substack.com/p/the-ai-productivity-paradox-high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371600"/>
            <a:ext cx="8229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600" b="1">
                <a:solidFill>
                  <a:srgbClr val="FFFFFF"/>
                </a:solidFill>
              </a:defRPr>
            </a:pPr>
            <a:r>
              <a:rPr dirty="0">
                <a:latin typeface="HY중고딕" panose="02030600000101010101" pitchFamily="18" charset="-127"/>
              </a:rPr>
              <a:t>AI Agent </a:t>
            </a:r>
            <a:r>
              <a:rPr dirty="0" err="1">
                <a:latin typeface="HY중고딕" panose="02030600000101010101" pitchFamily="18" charset="-127"/>
              </a:rPr>
              <a:t>세미나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4834" y="2743200"/>
            <a:ext cx="833433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E0E0E0"/>
                </a:solidFill>
              </a:defRPr>
            </a:pPr>
            <a:r>
              <a:rPr>
                <a:latin typeface="HY중고딕" panose="02030600000101010101" pitchFamily="18" charset="-127"/>
              </a:rPr>
              <a:t>단순 자동화를 넘어, 스</a:t>
            </a:r>
            <a:r>
              <a:rPr lang="ko-KR" altLang="en-US">
                <a:latin typeface="HY중고딕" panose="02030600000101010101" pitchFamily="18" charset="-127"/>
              </a:rPr>
              <a:t>스</a:t>
            </a:r>
            <a:r>
              <a:rPr>
                <a:latin typeface="HY중고딕" panose="02030600000101010101" pitchFamily="18" charset="-127"/>
              </a:rPr>
              <a:t>로 생각하고 행동하는 디지털 동료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3607" y="3840480"/>
            <a:ext cx="32367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>
                <a:solidFill>
                  <a:srgbClr val="FF6B35"/>
                </a:solidFill>
              </a:defRPr>
            </a:pPr>
            <a:r>
              <a:rPr>
                <a:latin typeface="HY중고딕" panose="02030600000101010101" pitchFamily="18" charset="-127"/>
              </a:rPr>
              <a:t>자동보정선행개발팀 - 김성태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61376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도입 실패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93F4C2-09C0-2F16-F16F-9029A370183E}"/>
              </a:ext>
            </a:extLst>
          </p:cNvPr>
          <p:cNvSpPr txBox="1"/>
          <p:nvPr/>
        </p:nvSpPr>
        <p:spPr>
          <a:xfrm>
            <a:off x="188553" y="828671"/>
            <a:ext cx="531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2025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년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Agentic AI 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과대 광고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VS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현실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AEB667-55BE-0C38-0E35-C5D0099190A6}"/>
              </a:ext>
            </a:extLst>
          </p:cNvPr>
          <p:cNvSpPr txBox="1">
            <a:spLocks/>
          </p:cNvSpPr>
          <p:nvPr/>
        </p:nvSpPr>
        <p:spPr>
          <a:xfrm>
            <a:off x="457200" y="1209990"/>
            <a:ext cx="5042549" cy="16497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과대광고</a:t>
            </a:r>
            <a:r>
              <a:rPr lang="en-US" altLang="ko-KR" sz="1200">
                <a:ea typeface="HY중고딕" panose="02030600000101010101" pitchFamily="18" charset="-127"/>
              </a:rPr>
              <a:t>: </a:t>
            </a:r>
            <a:r>
              <a:rPr lang="ko-KR" altLang="en-US" sz="1200">
                <a:ea typeface="HY중고딕" panose="02030600000101010101" pitchFamily="18" charset="-127"/>
              </a:rPr>
              <a:t>완전 자율 다단계 워크플로우 가능</a:t>
            </a: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현실</a:t>
            </a:r>
            <a:r>
              <a:rPr lang="en-US" altLang="ko-KR" sz="1200">
                <a:ea typeface="HY중고딕" panose="02030600000101010101" pitchFamily="18" charset="-127"/>
              </a:rPr>
              <a:t>: </a:t>
            </a:r>
            <a:r>
              <a:rPr lang="ko-KR" altLang="en-US" sz="1200">
                <a:ea typeface="HY중고딕" panose="02030600000101010101" pitchFamily="18" charset="-127"/>
              </a:rPr>
              <a:t>불가능</a:t>
            </a:r>
          </a:p>
          <a:p>
            <a:pPr>
              <a:defRPr sz="1400"/>
            </a:pPr>
            <a:endParaRPr lang="ko-KR" altLang="en-US" sz="12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과대광고</a:t>
            </a:r>
            <a:r>
              <a:rPr lang="en-US" altLang="ko-KR" sz="1200">
                <a:ea typeface="HY중고딕" panose="02030600000101010101" pitchFamily="18" charset="-127"/>
              </a:rPr>
              <a:t>: '</a:t>
            </a:r>
            <a:r>
              <a:rPr lang="ko-KR" altLang="en-US" sz="1200">
                <a:ea typeface="HY중고딕" panose="02030600000101010101" pitchFamily="18" charset="-127"/>
              </a:rPr>
              <a:t>거의 안 틀린다</a:t>
            </a:r>
            <a:r>
              <a:rPr lang="en-US" altLang="ko-KR" sz="1200">
                <a:ea typeface="HY중고딕" panose="02030600000101010101" pitchFamily="18" charset="-127"/>
              </a:rPr>
              <a:t>'</a:t>
            </a: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현실</a:t>
            </a:r>
            <a:r>
              <a:rPr lang="en-US" altLang="ko-KR" sz="1200">
                <a:ea typeface="HY중고딕" panose="02030600000101010101" pitchFamily="18" charset="-127"/>
              </a:rPr>
              <a:t>: </a:t>
            </a:r>
            <a:r>
              <a:rPr lang="ko-KR" altLang="en-US" sz="1200">
                <a:ea typeface="HY중고딕" panose="02030600000101010101" pitchFamily="18" charset="-127"/>
              </a:rPr>
              <a:t>에러율 문제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각 단계 성공률 </a:t>
            </a:r>
            <a:r>
              <a:rPr lang="en-US" altLang="ko-KR" sz="1200">
                <a:ea typeface="HY중고딕" panose="02030600000101010101" pitchFamily="18" charset="-127"/>
              </a:rPr>
              <a:t>95%</a:t>
            </a:r>
            <a:r>
              <a:rPr lang="ko-KR" altLang="en-US" sz="1200">
                <a:ea typeface="HY중고딕" panose="02030600000101010101" pitchFamily="18" charset="-127"/>
              </a:rPr>
              <a:t>라도 </a:t>
            </a:r>
            <a:r>
              <a:rPr lang="en-US" altLang="ko-KR" sz="1200">
                <a:ea typeface="HY중고딕" panose="02030600000101010101" pitchFamily="18" charset="-127"/>
              </a:rPr>
              <a:t>20</a:t>
            </a:r>
            <a:r>
              <a:rPr lang="ko-KR" altLang="en-US" sz="1200">
                <a:ea typeface="HY중고딕" panose="02030600000101010101" pitchFamily="18" charset="-127"/>
              </a:rPr>
              <a:t>단계면 성공률 </a:t>
            </a:r>
            <a:r>
              <a:rPr lang="en-US" altLang="ko-KR" sz="1200">
                <a:ea typeface="HY중고딕" panose="02030600000101010101" pitchFamily="18" charset="-127"/>
              </a:rPr>
              <a:t>36.8%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ko-KR" altLang="en-US" sz="1200">
                <a:ea typeface="HY중고딕" panose="02030600000101010101" pitchFamily="18" charset="-127"/>
              </a:rPr>
              <a:t>프로덕션 요구치 </a:t>
            </a:r>
            <a:r>
              <a:rPr lang="en-US" altLang="ko-KR" sz="1200">
                <a:ea typeface="HY중고딕" panose="02030600000101010101" pitchFamily="18" charset="-127"/>
              </a:rPr>
              <a:t>99.9%+ </a:t>
            </a:r>
            <a:r>
              <a:rPr lang="ko-KR" altLang="en-US" sz="1200">
                <a:ea typeface="HY중고딕" panose="02030600000101010101" pitchFamily="18" charset="-127"/>
              </a:rPr>
              <a:t>불충족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91275B-41D8-29B9-A654-AB4EAACBB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32" y="2859740"/>
            <a:ext cx="3323342" cy="2169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CD7E1B-7472-A3FE-21C9-8E231CE00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521" y="2321855"/>
            <a:ext cx="3543071" cy="23128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B2427-06A7-0D68-BC75-C373103D589D}"/>
              </a:ext>
            </a:extLst>
          </p:cNvPr>
          <p:cNvSpPr txBox="1"/>
          <p:nvPr/>
        </p:nvSpPr>
        <p:spPr>
          <a:xfrm>
            <a:off x="5405295" y="1209990"/>
            <a:ext cx="34177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 sz="1400"/>
            </a:pP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rPr>
              <a:t>과대광고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rPr>
              <a:t>비용 무시</a:t>
            </a:r>
          </a:p>
          <a:p>
            <a:pPr marL="285750" indent="-285750">
              <a:buFont typeface="Arial" panose="020B0604020202020204" pitchFamily="34" charset="0"/>
              <a:buChar char="•"/>
              <a:defRPr sz="1400"/>
            </a:pP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rPr>
              <a:t>현실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rPr>
              <a:t>토큰 비용 폭증</a:t>
            </a:r>
            <a:b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rPr>
              <a:t>대화 길어질수록 비용 제곱 증가</a:t>
            </a:r>
            <a:b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rPr>
              <a:t>- 100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rPr>
              <a:t>회 길이 대화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rPr>
              <a:t>인당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rPr>
              <a:t>50~100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rPr>
              <a:t>달러</a:t>
            </a:r>
          </a:p>
          <a:p>
            <a:pPr lvl="1">
              <a:defRPr sz="1400"/>
            </a:pP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rPr>
              <a:t>대량 사용자 시 경제성 붕괴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99486A6-1E6D-63B2-0FAC-46D3E344D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586" y="2535748"/>
            <a:ext cx="753412" cy="19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23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61376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도입 실패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93F4C2-09C0-2F16-F16F-9029A370183E}"/>
              </a:ext>
            </a:extLst>
          </p:cNvPr>
          <p:cNvSpPr txBox="1"/>
          <p:nvPr/>
        </p:nvSpPr>
        <p:spPr>
          <a:xfrm>
            <a:off x="188553" y="828671"/>
            <a:ext cx="531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실제 작동하는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Agent System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의 현실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E33CA2-9BCE-9583-F501-69F3FF78362C}"/>
              </a:ext>
            </a:extLst>
          </p:cNvPr>
          <p:cNvSpPr txBox="1">
            <a:spLocks/>
          </p:cNvSpPr>
          <p:nvPr/>
        </p:nvSpPr>
        <p:spPr>
          <a:xfrm>
            <a:off x="457200" y="1229380"/>
            <a:ext cx="5235388" cy="31959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성공 패턴</a:t>
            </a:r>
            <a:r>
              <a:rPr lang="en-US" altLang="ko-KR" sz="14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제한된 도메인 </a:t>
            </a:r>
            <a:r>
              <a:rPr lang="en-US" altLang="ko-KR" sz="1400">
                <a:ea typeface="HY중고딕" panose="02030600000101010101" pitchFamily="18" charset="-127"/>
              </a:rPr>
              <a:t>+ </a:t>
            </a:r>
            <a:r>
              <a:rPr lang="ko-KR" altLang="en-US" sz="1400">
                <a:ea typeface="HY중고딕" panose="02030600000101010101" pitchFamily="18" charset="-127"/>
              </a:rPr>
              <a:t>단계별 사람 검증 필수</a:t>
            </a:r>
          </a:p>
          <a:p>
            <a:pPr lvl="1"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대화형 만능 에이전트 불가능</a:t>
            </a:r>
          </a:p>
          <a:p>
            <a:pPr>
              <a:defRPr sz="1400"/>
            </a:pPr>
            <a:endParaRPr lang="ko-KR" altLang="en-US" sz="14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실제 작동하는 시스템의 </a:t>
            </a:r>
            <a:r>
              <a:rPr lang="en-US" altLang="ko-KR" sz="1400">
                <a:ea typeface="HY중고딕" panose="02030600000101010101" pitchFamily="18" charset="-127"/>
              </a:rPr>
              <a:t>70%</a:t>
            </a:r>
            <a:r>
              <a:rPr lang="ko-KR" altLang="en-US" sz="1400">
                <a:ea typeface="HY중고딕" panose="02030600000101010101" pitchFamily="18" charset="-127"/>
              </a:rPr>
              <a:t>는 전통 엔지니어링</a:t>
            </a:r>
            <a:r>
              <a:rPr lang="en-US" altLang="ko-KR" sz="14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대량 정보 요약 </a:t>
            </a:r>
            <a:r>
              <a:rPr lang="en-US" altLang="ko-KR" sz="1400">
                <a:ea typeface="HY중고딕" panose="02030600000101010101" pitchFamily="18" charset="-127"/>
              </a:rPr>
              <a:t>(</a:t>
            </a:r>
            <a:r>
              <a:rPr lang="ko-KR" altLang="en-US" sz="1400">
                <a:ea typeface="HY중고딕" panose="02030600000101010101" pitchFamily="18" charset="-127"/>
              </a:rPr>
              <a:t>상태 추상화</a:t>
            </a:r>
            <a:r>
              <a:rPr lang="en-US" altLang="ko-KR" sz="1400">
                <a:ea typeface="HY중고딕" panose="02030600000101010101" pitchFamily="18" charset="-127"/>
              </a:rPr>
              <a:t>)</a:t>
            </a:r>
          </a:p>
          <a:p>
            <a:pPr lvl="1"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툴 실패 시 정보 전달</a:t>
            </a:r>
            <a:r>
              <a:rPr lang="en-US" altLang="ko-KR" sz="1400">
                <a:ea typeface="HY중고딕" panose="02030600000101010101" pitchFamily="18" charset="-127"/>
              </a:rPr>
              <a:t>·</a:t>
            </a:r>
            <a:r>
              <a:rPr lang="ko-KR" altLang="en-US" sz="1400">
                <a:ea typeface="HY중고딕" panose="02030600000101010101" pitchFamily="18" charset="-127"/>
              </a:rPr>
              <a:t>복구 로직</a:t>
            </a:r>
          </a:p>
          <a:p>
            <a:pPr lvl="1"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컨텍스트 오염 방지</a:t>
            </a:r>
          </a:p>
          <a:p>
            <a:pPr lvl="1"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구조화된 피드백을 통한 의사결정 가능 상태 제공</a:t>
            </a:r>
          </a:p>
          <a:p>
            <a:pPr>
              <a:defRPr sz="1400"/>
            </a:pPr>
            <a:endParaRPr lang="ko-KR" altLang="en-US" sz="14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시사점</a:t>
            </a:r>
            <a:r>
              <a:rPr lang="en-US" altLang="ko-KR" sz="14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en-US" altLang="ko-KR" sz="1400">
                <a:ea typeface="HY중고딕" panose="02030600000101010101" pitchFamily="18" charset="-127"/>
              </a:rPr>
              <a:t>'AI</a:t>
            </a:r>
            <a:r>
              <a:rPr lang="ko-KR" altLang="en-US" sz="1400">
                <a:ea typeface="HY중고딕" panose="02030600000101010101" pitchFamily="18" charset="-127"/>
              </a:rPr>
              <a:t>가 전체 스택을 완전 자율 운영</a:t>
            </a:r>
            <a:r>
              <a:rPr lang="en-US" altLang="ko-KR" sz="1400">
                <a:ea typeface="HY중고딕" panose="02030600000101010101" pitchFamily="18" charset="-127"/>
              </a:rPr>
              <a:t>'</a:t>
            </a:r>
            <a:r>
              <a:rPr lang="ko-KR" altLang="en-US" sz="1400">
                <a:ea typeface="HY중고딕" panose="02030600000101010101" pitchFamily="18" charset="-127"/>
              </a:rPr>
              <a:t>은 현실의 벽과 충돌</a:t>
            </a:r>
          </a:p>
        </p:txBody>
      </p:sp>
    </p:spTree>
    <p:extLst>
      <p:ext uri="{BB962C8B-B14F-4D97-AF65-F5344CB8AC3E}">
        <p14:creationId xmlns:p14="http://schemas.microsoft.com/office/powerpoint/2010/main" val="2395917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61376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도입 실패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93F4C2-09C0-2F16-F16F-9029A370183E}"/>
              </a:ext>
            </a:extLst>
          </p:cNvPr>
          <p:cNvSpPr txBox="1"/>
          <p:nvPr/>
        </p:nvSpPr>
        <p:spPr>
          <a:xfrm>
            <a:off x="188553" y="828671"/>
            <a:ext cx="531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종합 결론 및 향후 전략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8422F-E609-AB1A-8FB7-D8BC919BA573}"/>
              </a:ext>
            </a:extLst>
          </p:cNvPr>
          <p:cNvSpPr txBox="1"/>
          <p:nvPr/>
        </p:nvSpPr>
        <p:spPr>
          <a:xfrm>
            <a:off x="363169" y="4411333"/>
            <a:ext cx="41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>
                <a:latin typeface="HY중고딕" panose="02030600000101010101" pitchFamily="18" charset="-127"/>
                <a:ea typeface="HY중고딕" panose="02030600000101010101" pitchFamily="18" charset="-127"/>
              </a:rPr>
              <a:t>출처 </a:t>
            </a:r>
            <a:r>
              <a:rPr lang="en-US" altLang="ko-KR" sz="80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br>
              <a:rPr lang="en-US" altLang="ko-KR" sz="8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800">
                <a:latin typeface="HY중고딕" panose="02030600000101010101" pitchFamily="18" charset="-127"/>
                <a:ea typeface="HY중고딕" panose="02030600000101010101" pitchFamily="18" charset="-127"/>
                <a:hlinkClick r:id="rId2"/>
              </a:rPr>
              <a:t>https://inferencebysequoia.substack.com/p/the-ai-productivity-paradox-high</a:t>
            </a:r>
            <a:br>
              <a:rPr lang="en-US" altLang="ko-KR" sz="8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800">
                <a:latin typeface="HY중고딕" panose="02030600000101010101" pitchFamily="18" charset="-127"/>
                <a:ea typeface="HY중고딕" panose="02030600000101010101" pitchFamily="18" charset="-127"/>
              </a:rPr>
              <a:t>https://applied-llms.org/</a:t>
            </a:r>
            <a:br>
              <a:rPr lang="en-US" altLang="ko-KR" sz="8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800">
                <a:latin typeface="HY중고딕" panose="02030600000101010101" pitchFamily="18" charset="-127"/>
                <a:ea typeface="HY중고딕" panose="02030600000101010101" pitchFamily="18" charset="-127"/>
                <a:hlinkClick r:id="rId3"/>
              </a:rPr>
              <a:t>https://utkarshkanwat.com/writing/betting-against-agents</a:t>
            </a:r>
            <a:br>
              <a:rPr lang="en-US" altLang="ko-KR" sz="8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800">
                <a:latin typeface="HY중고딕" panose="02030600000101010101" pitchFamily="18" charset="-127"/>
                <a:ea typeface="HY중고딕" panose="02030600000101010101" pitchFamily="18" charset="-127"/>
              </a:rPr>
              <a:t>https://www.youtube.com/watch?v=DULfEcPR0Gc</a:t>
            </a:r>
            <a:endParaRPr lang="ko-KR" altLang="en-US" sz="8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7A41A3-10A3-6664-793B-3D30CF1C11C0}"/>
              </a:ext>
            </a:extLst>
          </p:cNvPr>
          <p:cNvSpPr txBox="1">
            <a:spLocks/>
          </p:cNvSpPr>
          <p:nvPr/>
        </p:nvSpPr>
        <p:spPr>
          <a:xfrm>
            <a:off x="363168" y="1258646"/>
            <a:ext cx="6010737" cy="30203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400"/>
            </a:pPr>
            <a:r>
              <a:rPr lang="en-US" altLang="ko-KR" sz="1200" b="1">
                <a:ea typeface="HY중고딕" panose="02030600000101010101" pitchFamily="18" charset="-127"/>
              </a:rPr>
              <a:t>1) </a:t>
            </a:r>
            <a:r>
              <a:rPr lang="ko-KR" altLang="en-US" sz="1200" b="1">
                <a:ea typeface="HY중고딕" panose="02030600000101010101" pitchFamily="18" charset="-127"/>
              </a:rPr>
              <a:t>조직 및 인력 전략 </a:t>
            </a:r>
            <a:r>
              <a:rPr lang="en-US" altLang="ko-KR" sz="1200" b="1">
                <a:ea typeface="HY중고딕" panose="02030600000101010101" pitchFamily="18" charset="-127"/>
              </a:rPr>
              <a:t>(HR &amp; Culture)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FF0000"/>
                </a:solidFill>
                <a:ea typeface="HY중고딕" panose="02030600000101010101" pitchFamily="18" charset="-127"/>
              </a:rPr>
              <a:t>Shadow AI </a:t>
            </a:r>
            <a:r>
              <a:rPr lang="ko-KR" altLang="en-US" sz="1200">
                <a:solidFill>
                  <a:srgbClr val="FF0000"/>
                </a:solidFill>
                <a:ea typeface="HY중고딕" panose="02030600000101010101" pitchFamily="18" charset="-127"/>
              </a:rPr>
              <a:t>양성화</a:t>
            </a:r>
            <a:r>
              <a:rPr lang="en-US" altLang="ko-KR" sz="1200">
                <a:solidFill>
                  <a:srgbClr val="FF0000"/>
                </a:solidFill>
                <a:ea typeface="HY중고딕" panose="02030600000101010101" pitchFamily="18" charset="-127"/>
              </a:rPr>
              <a:t>: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en-US" altLang="ko-KR" sz="1200">
                <a:ea typeface="HY중고딕" panose="02030600000101010101" pitchFamily="18" charset="-127"/>
              </a:rPr>
              <a:t>- </a:t>
            </a:r>
            <a:r>
              <a:rPr lang="ko-KR" altLang="en-US" sz="1200">
                <a:ea typeface="HY중고딕" panose="02030600000101010101" pitchFamily="18" charset="-127"/>
              </a:rPr>
              <a:t>직원들이 개별적으로 사용하는 </a:t>
            </a: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활용 패턴 분석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en-US" altLang="ko-KR" sz="1200">
                <a:ea typeface="HY중고딕" panose="02030600000101010101" pitchFamily="18" charset="-127"/>
              </a:rPr>
              <a:t>- </a:t>
            </a:r>
            <a:r>
              <a:rPr lang="ko-KR" altLang="en-US" sz="1200">
                <a:ea typeface="HY중고딕" panose="02030600000101010101" pitchFamily="18" charset="-127"/>
              </a:rPr>
              <a:t>공식 워크플로에 반영하는 </a:t>
            </a:r>
            <a:r>
              <a:rPr lang="en-US" altLang="ko-KR" sz="1200">
                <a:ea typeface="HY중고딕" panose="02030600000101010101" pitchFamily="18" charset="-127"/>
              </a:rPr>
              <a:t>Bottom-up </a:t>
            </a:r>
            <a:r>
              <a:rPr lang="ko-KR" altLang="en-US" sz="1200">
                <a:ea typeface="HY중고딕" panose="02030600000101010101" pitchFamily="18" charset="-127"/>
              </a:rPr>
              <a:t>혁신 유도</a:t>
            </a:r>
          </a:p>
          <a:p>
            <a:pPr marL="0" indent="0">
              <a:buNone/>
              <a:defRPr sz="1400"/>
            </a:pPr>
            <a:r>
              <a:rPr lang="en-US" altLang="ko-KR" sz="1200" b="1">
                <a:ea typeface="HY중고딕" panose="02030600000101010101" pitchFamily="18" charset="-127"/>
              </a:rPr>
              <a:t>2) </a:t>
            </a:r>
            <a:r>
              <a:rPr lang="ko-KR" altLang="en-US" sz="1200" b="1">
                <a:ea typeface="HY중고딕" panose="02030600000101010101" pitchFamily="18" charset="-127"/>
              </a:rPr>
              <a:t>개발 및 도입 전략 </a:t>
            </a:r>
            <a:r>
              <a:rPr lang="en-US" altLang="ko-KR" sz="1200" b="1">
                <a:ea typeface="HY중고딕" panose="02030600000101010101" pitchFamily="18" charset="-127"/>
              </a:rPr>
              <a:t>(Dev &amp; Tech)</a:t>
            </a:r>
          </a:p>
          <a:p>
            <a:pPr marL="0" indent="0">
              <a:buNone/>
              <a:defRPr sz="1400"/>
            </a:pPr>
            <a:r>
              <a:rPr lang="en-US" altLang="ko-KR" sz="1200">
                <a:solidFill>
                  <a:srgbClr val="FF0000"/>
                </a:solidFill>
                <a:ea typeface="HY중고딕" panose="02030600000101010101" pitchFamily="18" charset="-127"/>
              </a:rPr>
              <a:t>Human-in-the-loop </a:t>
            </a:r>
            <a:r>
              <a:rPr lang="ko-KR" altLang="en-US" sz="1200">
                <a:solidFill>
                  <a:srgbClr val="FF0000"/>
                </a:solidFill>
                <a:ea typeface="HY중고딕" panose="02030600000101010101" pitchFamily="18" charset="-127"/>
              </a:rPr>
              <a:t>필수화</a:t>
            </a:r>
            <a:r>
              <a:rPr lang="en-US" altLang="ko-KR" sz="1200">
                <a:solidFill>
                  <a:srgbClr val="FF0000"/>
                </a:solidFill>
                <a:ea typeface="HY중고딕" panose="02030600000101010101" pitchFamily="18" charset="-127"/>
              </a:rPr>
              <a:t>: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en-US" altLang="ko-KR" sz="1200">
                <a:ea typeface="HY중고딕" panose="02030600000101010101" pitchFamily="18" charset="-127"/>
              </a:rPr>
              <a:t>- </a:t>
            </a:r>
            <a:r>
              <a:rPr lang="ko-KR" altLang="en-US" sz="1200">
                <a:ea typeface="HY중고딕" panose="02030600000101010101" pitchFamily="18" charset="-127"/>
              </a:rPr>
              <a:t>완전 자율 에이전트 환상 버리기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en-US" altLang="ko-KR" sz="1200">
                <a:ea typeface="HY중고딕" panose="02030600000101010101" pitchFamily="18" charset="-127"/>
              </a:rPr>
              <a:t>- </a:t>
            </a:r>
            <a:r>
              <a:rPr lang="ko-KR" altLang="en-US" sz="1200">
                <a:ea typeface="HY중고딕" panose="02030600000101010101" pitchFamily="18" charset="-127"/>
              </a:rPr>
              <a:t>중요 의사결정 단계에 인간 개입하는 반자동화 시스템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ko-KR" altLang="en-US" sz="1200">
                <a:solidFill>
                  <a:srgbClr val="FF0000"/>
                </a:solidFill>
                <a:ea typeface="HY중고딕" panose="02030600000101010101" pitchFamily="18" charset="-127"/>
              </a:rPr>
              <a:t>명확한 도구</a:t>
            </a:r>
            <a:r>
              <a:rPr lang="en-US" altLang="ko-KR" sz="1200">
                <a:solidFill>
                  <a:srgbClr val="FF0000"/>
                </a:solidFill>
                <a:ea typeface="HY중고딕" panose="02030600000101010101" pitchFamily="18" charset="-127"/>
              </a:rPr>
              <a:t>(Tool) </a:t>
            </a:r>
            <a:r>
              <a:rPr lang="ko-KR" altLang="en-US" sz="1200">
                <a:solidFill>
                  <a:srgbClr val="FF0000"/>
                </a:solidFill>
                <a:ea typeface="HY중고딕" panose="02030600000101010101" pitchFamily="18" charset="-127"/>
              </a:rPr>
              <a:t>중심 설계</a:t>
            </a:r>
            <a:r>
              <a:rPr lang="en-US" altLang="ko-KR" sz="1200">
                <a:solidFill>
                  <a:srgbClr val="FF0000"/>
                </a:solidFill>
                <a:ea typeface="HY중고딕" panose="02030600000101010101" pitchFamily="18" charset="-127"/>
              </a:rPr>
              <a:t>: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en-US" altLang="ko-KR" sz="1200">
                <a:ea typeface="HY중고딕" panose="02030600000101010101" pitchFamily="18" charset="-127"/>
              </a:rPr>
              <a:t>- </a:t>
            </a:r>
            <a:r>
              <a:rPr lang="ko-KR" altLang="en-US" sz="1200">
                <a:ea typeface="HY중고딕" panose="02030600000101010101" pitchFamily="18" charset="-127"/>
              </a:rPr>
              <a:t>만능 대화형 챗봇보다는 특정 업무를 완벽히 수행하는 </a:t>
            </a:r>
            <a:r>
              <a:rPr lang="en-US" altLang="ko-KR" sz="1200">
                <a:ea typeface="HY중고딕" panose="02030600000101010101" pitchFamily="18" charset="-127"/>
              </a:rPr>
              <a:t>‘</a:t>
            </a:r>
            <a:r>
              <a:rPr lang="ko-KR" altLang="en-US" sz="1200">
                <a:ea typeface="HY중고딕" panose="02030600000101010101" pitchFamily="18" charset="-127"/>
              </a:rPr>
              <a:t>스마트 도구</a:t>
            </a:r>
            <a:r>
              <a:rPr lang="en-US" altLang="ko-KR" sz="1200">
                <a:ea typeface="HY중고딕" panose="02030600000101010101" pitchFamily="18" charset="-127"/>
              </a:rPr>
              <a:t>＇</a:t>
            </a:r>
            <a:r>
              <a:rPr lang="ko-KR" altLang="en-US" sz="1200">
                <a:ea typeface="HY중고딕" panose="02030600000101010101" pitchFamily="18" charset="-127"/>
              </a:rPr>
              <a:t>들의 집합</a:t>
            </a:r>
            <a:endParaRPr lang="en-US" altLang="ko-KR" sz="1200">
              <a:ea typeface="HY중고딕" panose="02030600000101010101" pitchFamily="18" charset="-127"/>
            </a:endParaRPr>
          </a:p>
          <a:p>
            <a:pPr marL="0" indent="0">
              <a:buNone/>
              <a:defRPr sz="1400"/>
            </a:pPr>
            <a:r>
              <a:rPr lang="ko-KR" altLang="en-US" sz="1200">
                <a:solidFill>
                  <a:srgbClr val="FF0000"/>
                </a:solidFill>
                <a:ea typeface="HY중고딕" panose="02030600000101010101" pitchFamily="18" charset="-127"/>
              </a:rPr>
              <a:t>전통 엔지니어링 강화</a:t>
            </a:r>
            <a:r>
              <a:rPr lang="en-US" altLang="ko-KR" sz="1200">
                <a:solidFill>
                  <a:srgbClr val="FF0000"/>
                </a:solidFill>
                <a:ea typeface="HY중고딕" panose="02030600000101010101" pitchFamily="18" charset="-127"/>
              </a:rPr>
              <a:t>: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en-US" altLang="ko-KR" sz="1200">
                <a:ea typeface="HY중고딕" panose="02030600000101010101" pitchFamily="18" charset="-127"/>
              </a:rPr>
              <a:t>- AI </a:t>
            </a:r>
            <a:r>
              <a:rPr lang="ko-KR" altLang="en-US" sz="1200">
                <a:ea typeface="HY중고딕" panose="02030600000101010101" pitchFamily="18" charset="-127"/>
              </a:rPr>
              <a:t>모델 튜닝보다 </a:t>
            </a: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실패 시 복구</a:t>
            </a:r>
            <a:r>
              <a:rPr lang="en-US" altLang="ko-KR" sz="1200">
                <a:ea typeface="HY중고딕" panose="02030600000101010101" pitchFamily="18" charset="-127"/>
              </a:rPr>
              <a:t>(Fallback)</a:t>
            </a:r>
            <a:r>
              <a:rPr lang="ko-KR" altLang="en-US" sz="1200">
                <a:ea typeface="HY중고딕" panose="02030600000101010101" pitchFamily="18" charset="-127"/>
              </a:rPr>
              <a:t>와 시스템 안정성 유지에 투자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en-US" altLang="ko-KR" sz="1200" b="1">
                <a:ea typeface="HY중고딕" panose="02030600000101010101" pitchFamily="18" charset="-127"/>
              </a:rPr>
              <a:t>3) </a:t>
            </a:r>
            <a:r>
              <a:rPr lang="ko-KR" altLang="en-US" sz="1200" b="1">
                <a:ea typeface="HY중고딕" panose="02030600000101010101" pitchFamily="18" charset="-127"/>
              </a:rPr>
              <a:t>의사결정 방향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FF0000"/>
                </a:solidFill>
                <a:ea typeface="HY중고딕" panose="02030600000101010101" pitchFamily="18" charset="-127"/>
              </a:rPr>
              <a:t>Buy over Build: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en-US" altLang="ko-KR" sz="1200">
                <a:ea typeface="HY중고딕" panose="02030600000101010101" pitchFamily="18" charset="-127"/>
              </a:rPr>
              <a:t>- </a:t>
            </a:r>
            <a:r>
              <a:rPr lang="ko-KR" altLang="en-US" sz="1200">
                <a:ea typeface="HY중고딕" panose="02030600000101010101" pitchFamily="18" charset="-127"/>
              </a:rPr>
              <a:t>내부 정치와 레거시 문제로 자체 개발 난항 시 검증된 </a:t>
            </a:r>
            <a:r>
              <a:rPr lang="en-US" altLang="ko-KR" sz="1200">
                <a:ea typeface="HY중고딕" panose="02030600000101010101" pitchFamily="18" charset="-127"/>
              </a:rPr>
              <a:t>Vertical AI </a:t>
            </a:r>
            <a:r>
              <a:rPr lang="ko-KR" altLang="en-US" sz="1200">
                <a:ea typeface="HY중고딕" panose="02030600000101010101" pitchFamily="18" charset="-127"/>
              </a:rPr>
              <a:t>솔루션 신속 도입</a:t>
            </a:r>
            <a:br>
              <a:rPr lang="en-US" altLang="ko-KR" sz="1200">
                <a:ea typeface="HY중고딕" panose="02030600000101010101" pitchFamily="18" charset="-127"/>
              </a:rPr>
            </a:br>
            <a:br>
              <a:rPr lang="en-US" altLang="ko-KR" sz="1200">
                <a:ea typeface="HY중고딕" panose="02030600000101010101" pitchFamily="18" charset="-127"/>
              </a:rPr>
            </a:br>
            <a:endParaRPr lang="ko-KR" altLang="en-US" sz="1200"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343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" y="-26073"/>
            <a:ext cx="322876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란?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9224" y="876654"/>
            <a:ext cx="369431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주어진 목표를 달성하기 위해 환경을 인식하고 자율적으로 행동하는 애플리케이션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사용자의 요구사항을 이해하고 이를 수행하기 위한 일련의 작업들을 독립적으로 수행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단순 규칙 기반 로직을 넘어 자연어 처리와 기계학습을 기반으로 동작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8C1507-80F5-5B95-A5EF-743BD805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39" y="876654"/>
            <a:ext cx="4658769" cy="2814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9AF38-99E1-C525-07DD-D2EFB0BCCC6A}"/>
              </a:ext>
            </a:extLst>
          </p:cNvPr>
          <p:cNvSpPr txBox="1"/>
          <p:nvPr/>
        </p:nvSpPr>
        <p:spPr>
          <a:xfrm>
            <a:off x="5049224" y="2641213"/>
            <a:ext cx="385449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기존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와의 차이점</a:t>
            </a:r>
            <a:b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</a:b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기존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AI: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데이터 분석 → 결과 제공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(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수동적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Agent: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요청 이해 → 스스로 판단 → 필요한 행동 취함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(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능동적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44406-12D1-44AE-DA62-078B0E2BEFF6}"/>
              </a:ext>
            </a:extLst>
          </p:cNvPr>
          <p:cNvSpPr txBox="1"/>
          <p:nvPr/>
        </p:nvSpPr>
        <p:spPr>
          <a:xfrm>
            <a:off x="290339" y="3861525"/>
            <a:ext cx="84531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위 내용들은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Agentic AI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를 혼용하여 사용하고 표현하고 있습니다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.</a:t>
            </a:r>
            <a:b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</a:b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엄밀히 따지면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Agentic AI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는 다른 의미이며 그 차이에는 </a:t>
            </a:r>
            <a:r>
              <a:rPr lang="en-US" altLang="ko-KR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LLM</a:t>
            </a:r>
            <a:r>
              <a:rPr lang="ko-KR" altLang="en-US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의 자율성</a:t>
            </a:r>
            <a:r>
              <a:rPr lang="en-US" altLang="ko-KR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 </a:t>
            </a:r>
            <a:r>
              <a:rPr lang="ko-KR" altLang="en-US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내지는 사람의 개입</a:t>
            </a:r>
            <a:r>
              <a:rPr lang="ko-KR" altLang="en-US" sz="1400" b="1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정도에 있습니다</a:t>
            </a:r>
            <a:endParaRPr lang="en-US" altLang="ko-KR" sz="1400">
              <a:latin typeface="HY중고딕" panose="02030600000101010101" pitchFamily="18" charset="-127"/>
              <a:ea typeface="HY중고딕" panose="02030600000101010101" pitchFamily="18" charset="-127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2611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개념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정의 및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비교</a:t>
            </a: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F2897957-FCB8-831E-47A7-FE72ECA42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6" y="848718"/>
            <a:ext cx="4146278" cy="128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9F41F8B-7D8F-EB3D-1D6A-C02F83C65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224021"/>
              </p:ext>
            </p:extLst>
          </p:nvPr>
        </p:nvGraphicFramePr>
        <p:xfrm>
          <a:off x="192116" y="2571750"/>
          <a:ext cx="8444626" cy="2455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784">
                  <a:extLst>
                    <a:ext uri="{9D8B030D-6E8A-4147-A177-3AD203B41FA5}">
                      <a16:colId xmlns:a16="http://schemas.microsoft.com/office/drawing/2014/main" val="536274051"/>
                    </a:ext>
                  </a:extLst>
                </a:gridCol>
                <a:gridCol w="3817112">
                  <a:extLst>
                    <a:ext uri="{9D8B030D-6E8A-4147-A177-3AD203B41FA5}">
                      <a16:colId xmlns:a16="http://schemas.microsoft.com/office/drawing/2014/main" val="2799427943"/>
                    </a:ext>
                  </a:extLst>
                </a:gridCol>
                <a:gridCol w="3333730">
                  <a:extLst>
                    <a:ext uri="{9D8B030D-6E8A-4147-A177-3AD203B41FA5}">
                      <a16:colId xmlns:a16="http://schemas.microsoft.com/office/drawing/2014/main" val="3671095836"/>
                    </a:ext>
                  </a:extLst>
                </a:gridCol>
              </a:tblGrid>
              <a:tr h="5045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기본적인 언어 모델</a:t>
                      </a:r>
                      <a:b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대규모 텍스트 데이터를 학습해 질문에 답변을 생성하는 역할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스스로 도구를 사용하거나 외부 정보를 탐색하는 기능은 없음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gpt5</a:t>
                      </a:r>
                      <a:b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gemini-2.5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08189"/>
                  </a:ext>
                </a:extLst>
              </a:tr>
              <a:tr h="9082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AI Agent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(Single Agent System)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대규모 언어 모델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(LLM)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외부 도구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(Tool)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와 연동되어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하나의 목표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/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작업을 수행하는 개별 실행자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주로 사용자가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명확한 목표를 직접 부여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예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 “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문서 요약해줘”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, “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쿼리 결과를 정리해서 리포트 만들어줘”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비유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도구를 든 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인 전문가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용병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)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27339"/>
                  </a:ext>
                </a:extLst>
              </a:tr>
              <a:tr h="1042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Agentic AI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(MAS)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여러 전문 에이전트들이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역할을 나누어 협업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하며 복잡한 문제를 해결하는 시스템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모호한 목표를 스스로 쪼개고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필요한 하위 목표를 정의하면서 진행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예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데이터 수집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분석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검증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리포트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가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팀처럼 협업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비유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각자 역할이 다른 팀 조직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1053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D68A747-D462-8528-E593-A54DE9FD24CF}"/>
              </a:ext>
            </a:extLst>
          </p:cNvPr>
          <p:cNvSpPr txBox="1"/>
          <p:nvPr/>
        </p:nvSpPr>
        <p:spPr>
          <a:xfrm>
            <a:off x="132044" y="220257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개념 정의</a:t>
            </a:r>
          </a:p>
        </p:txBody>
      </p:sp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21051D5D-2483-F280-AB74-AE7139EE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8" y="3139946"/>
            <a:ext cx="3067154" cy="79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t text">
            <a:extLst>
              <a:ext uri="{FF2B5EF4-FFF2-40B4-BE49-F238E27FC236}">
                <a16:creationId xmlns:a16="http://schemas.microsoft.com/office/drawing/2014/main" id="{0FEAC849-420E-168B-0E61-D5C112D1A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7" y="4048719"/>
            <a:ext cx="3130267" cy="8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020" y="0"/>
            <a:ext cx="42611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개념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정리 및 예시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6B3C68-C04D-8BD0-931B-BE8A3642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021526"/>
            <a:ext cx="5494409" cy="1052382"/>
          </a:xfrm>
          <a:prstGeom prst="rect">
            <a:avLst/>
          </a:prstGeom>
        </p:spPr>
      </p:pic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8E618AB6-0FB7-9DE1-B4F5-5F762862C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2" y="2187657"/>
            <a:ext cx="4360733" cy="28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7F374B0-9E2A-CA0A-82C4-2EB46E4DF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02915"/>
              </p:ext>
            </p:extLst>
          </p:nvPr>
        </p:nvGraphicFramePr>
        <p:xfrm>
          <a:off x="5021580" y="2200910"/>
          <a:ext cx="3916680" cy="1852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6820">
                  <a:extLst>
                    <a:ext uri="{9D8B030D-6E8A-4147-A177-3AD203B41FA5}">
                      <a16:colId xmlns:a16="http://schemas.microsoft.com/office/drawing/2014/main" val="2983700639"/>
                    </a:ext>
                  </a:extLst>
                </a:gridCol>
                <a:gridCol w="2689860">
                  <a:extLst>
                    <a:ext uri="{9D8B030D-6E8A-4147-A177-3AD203B41FA5}">
                      <a16:colId xmlns:a16="http://schemas.microsoft.com/office/drawing/2014/main" val="1464413228"/>
                    </a:ext>
                  </a:extLst>
                </a:gridCol>
              </a:tblGrid>
              <a:tr h="770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 Agent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온도만 자동 조절하는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Single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습도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조명 별도 제어</a:t>
                      </a:r>
                      <a:endParaRPr lang="en-US" altLang="ko-KR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465209"/>
                  </a:ext>
                </a:extLst>
              </a:tr>
              <a:tr h="770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Agentic AI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Multi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실시간으로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공유하며 의사결정</a:t>
                      </a:r>
                      <a:endParaRPr lang="en-US" altLang="ko-KR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날씨정보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전기요금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사용자일정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조정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(Orchestrator)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0712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53B8FFE-0E34-AEC2-AF48-17E6E8C95509}"/>
              </a:ext>
            </a:extLst>
          </p:cNvPr>
          <p:cNvSpPr txBox="1"/>
          <p:nvPr/>
        </p:nvSpPr>
        <p:spPr>
          <a:xfrm>
            <a:off x="5009502" y="4179761"/>
            <a:ext cx="197842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결과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</a:p>
          <a:p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</a:rPr>
              <a:t>에너지 효율 극대화</a:t>
            </a:r>
            <a:endParaRPr lang="en-US" altLang="ko-KR" sz="140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</a:rPr>
              <a:t>사용자 편의성 향상</a:t>
            </a:r>
          </a:p>
        </p:txBody>
      </p:sp>
    </p:spTree>
    <p:extLst>
      <p:ext uri="{BB962C8B-B14F-4D97-AF65-F5344CB8AC3E}">
        <p14:creationId xmlns:p14="http://schemas.microsoft.com/office/powerpoint/2010/main" val="30912067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840" y="-45428"/>
            <a:ext cx="56749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Agent가 중요한 이유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051137"/>
            <a:ext cx="82296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가트너 2025년 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대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전략 기술: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에이전틱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AI"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를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AI 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필수성과 위험성 분야의 주요 기술로 지정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2028년까지 일상 업무의 약 15%가 에이전틱 AI에 의해 자율 처리 예상</a:t>
            </a:r>
          </a:p>
        </p:txBody>
      </p:sp>
      <p:pic>
        <p:nvPicPr>
          <p:cNvPr id="3074" name="Picture 2" descr="alt text">
            <a:extLst>
              <a:ext uri="{FF2B5EF4-FFF2-40B4-BE49-F238E27FC236}">
                <a16:creationId xmlns:a16="http://schemas.microsoft.com/office/drawing/2014/main" id="{D5DBCCFF-C413-E4BA-AE7E-A430B549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71097"/>
            <a:ext cx="3694309" cy="204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AEDAA-DAE2-EBC7-D236-715F3564427C}"/>
              </a:ext>
            </a:extLst>
          </p:cNvPr>
          <p:cNvSpPr txBox="1"/>
          <p:nvPr/>
        </p:nvSpPr>
        <p:spPr>
          <a:xfrm>
            <a:off x="457200" y="3866369"/>
            <a:ext cx="70582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변환의 의미</a:t>
            </a:r>
            <a:endParaRPr lang="en-US" altLang="ko-KR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단순 자동화를 넘어 인간의 의사결정과 문제 해결 능력을 증강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반복적이고 시간 소모적인 작업은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가 처리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인간은 가치 있는 업무에 집중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2631" y="-4421"/>
            <a:ext cx="545694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핵심 3요소</a:t>
            </a:r>
          </a:p>
        </p:txBody>
      </p:sp>
      <p:pic>
        <p:nvPicPr>
          <p:cNvPr id="4098" name="Picture 2" descr="alt text">
            <a:extLst>
              <a:ext uri="{FF2B5EF4-FFF2-40B4-BE49-F238E27FC236}">
                <a16:creationId xmlns:a16="http://schemas.microsoft.com/office/drawing/2014/main" id="{E35C3ED9-1423-4729-0A7A-BF3D2932C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1" y="910402"/>
            <a:ext cx="3965529" cy="237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65FEF9-D10E-32F0-770A-5C6E77199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803235"/>
              </p:ext>
            </p:extLst>
          </p:nvPr>
        </p:nvGraphicFramePr>
        <p:xfrm>
          <a:off x="4394015" y="911179"/>
          <a:ext cx="4577355" cy="41579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5785">
                  <a:extLst>
                    <a:ext uri="{9D8B030D-6E8A-4147-A177-3AD203B41FA5}">
                      <a16:colId xmlns:a16="http://schemas.microsoft.com/office/drawing/2014/main" val="2813909043"/>
                    </a:ext>
                  </a:extLst>
                </a:gridCol>
                <a:gridCol w="1525785">
                  <a:extLst>
                    <a:ext uri="{9D8B030D-6E8A-4147-A177-3AD203B41FA5}">
                      <a16:colId xmlns:a16="http://schemas.microsoft.com/office/drawing/2014/main" val="3586811312"/>
                    </a:ext>
                  </a:extLst>
                </a:gridCol>
                <a:gridCol w="1525785">
                  <a:extLst>
                    <a:ext uri="{9D8B030D-6E8A-4147-A177-3AD203B41FA5}">
                      <a16:colId xmlns:a16="http://schemas.microsoft.com/office/drawing/2014/main" val="2013822228"/>
                    </a:ext>
                  </a:extLst>
                </a:gridCol>
              </a:tblGrid>
              <a:tr h="2635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에이전트에서의 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구체적인 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703291"/>
                  </a:ext>
                </a:extLst>
              </a:tr>
              <a:tr h="12505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언어 모델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(LLM) 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두뇌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최신 자연어 처리 기술을 활용한 대규모 언어 모델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사용자의 자연스러운 말이나 텍스트 형태의 요청을 이해하고 적절히 응답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에이전트의 사고와 문제 해결 과정 전반을 관통하는 핵심 동력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563768"/>
                  </a:ext>
                </a:extLst>
              </a:tr>
              <a:tr h="15363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조정 계층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(Orchestration)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사령부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태스크 수행을 위한 전략을 수립하고 의사결정을 내림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사용자의 요구사항과 맥락을 분석하여 최적의 행동 계획을 세움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필요한 하위 태스크들을 조율하는 역할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어떤 순서로 작업을 수행할지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어떤 도구를 호출할지 결정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295137"/>
                  </a:ext>
                </a:extLst>
              </a:tr>
              <a:tr h="11075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실행 도구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(Action Tool)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팔다리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API,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외부 시스템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소프트웨어 통합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에이전트가 의사 결정한 바를 현실에 구현하는 통로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실제 행동을 옮기는 데 필요한 수단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9757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6475"/>
            <a:ext cx="545694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작동 4단계</a:t>
            </a:r>
          </a:p>
        </p:txBody>
      </p:sp>
      <p:pic>
        <p:nvPicPr>
          <p:cNvPr id="5122" name="Picture 2" descr="alt text">
            <a:extLst>
              <a:ext uri="{FF2B5EF4-FFF2-40B4-BE49-F238E27FC236}">
                <a16:creationId xmlns:a16="http://schemas.microsoft.com/office/drawing/2014/main" id="{942CA5E2-656B-DFC5-D4DA-43C453BAB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92" y="1056074"/>
            <a:ext cx="3592537" cy="360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426FEC-E354-447B-D692-F3DE8CEE7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090908"/>
              </p:ext>
            </p:extLst>
          </p:nvPr>
        </p:nvGraphicFramePr>
        <p:xfrm>
          <a:off x="4338394" y="933422"/>
          <a:ext cx="4389566" cy="4002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5875">
                  <a:extLst>
                    <a:ext uri="{9D8B030D-6E8A-4147-A177-3AD203B41FA5}">
                      <a16:colId xmlns:a16="http://schemas.microsoft.com/office/drawing/2014/main" val="2813909043"/>
                    </a:ext>
                  </a:extLst>
                </a:gridCol>
                <a:gridCol w="3163691">
                  <a:extLst>
                    <a:ext uri="{9D8B030D-6E8A-4147-A177-3AD203B41FA5}">
                      <a16:colId xmlns:a16="http://schemas.microsoft.com/office/drawing/2014/main" val="2013822228"/>
                    </a:ext>
                  </a:extLst>
                </a:gridCol>
              </a:tblGrid>
              <a:tr h="216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작동 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구체적인 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703291"/>
                  </a:ext>
                </a:extLst>
              </a:tr>
              <a:tr h="893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인식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(Perception)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센서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디지털 인터페이스 등 다양한 소스에서 데이터 수집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의미 있는 특징을 추출하고 환경 내 관련 개체 식별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고객 상호작용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IoT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기기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소셜미디어 등에서 정보 수집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실시간 데이터 처리를 통해 주변 환경 인식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563768"/>
                  </a:ext>
                </a:extLst>
              </a:tr>
              <a:tr h="757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추론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(Reasoning)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LLM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이 자율적인 논리 사슬을 지휘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행동 계획 수립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솔루션 결정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업무 조율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검색 증강 생성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(RAG)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기술을 통해 고유 데이터 소스에 접근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정확하고 관련성이 높은 결과 도출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295137"/>
                  </a:ext>
                </a:extLst>
              </a:tr>
              <a:tr h="757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행동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(Action)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수립된 계획에 따라 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API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를 활용해 도구 또는 외부 데이터 불러오기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작업을 실제로 수행하고 결과를 분석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필요에 따라 작업을 스스로 수정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작업 범위 설정으로 인간 개입 지점 명확화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975715"/>
                  </a:ext>
                </a:extLst>
              </a:tr>
              <a:tr h="893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학습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(Learning)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모든 상호작용으로부터 지속적 학습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지식 베이스를 업데이트해 정확도와 효과 개선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메모리에 저장된 상호작용 및 솔루션 데이터를 모델에 입력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 플라이휠을 통한 자동 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585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D5E989-CFFB-6762-6295-F2E61C8AB9CB}"/>
              </a:ext>
            </a:extLst>
          </p:cNvPr>
          <p:cNvSpPr txBox="1"/>
          <p:nvPr/>
        </p:nvSpPr>
        <p:spPr>
          <a:xfrm>
            <a:off x="6370320" y="4804156"/>
            <a:ext cx="186781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>
                <a:solidFill>
                  <a:srgbClr val="92D050"/>
                </a:solidFill>
              </a:rPr>
              <a:t>데이터 플라이휠 </a:t>
            </a:r>
            <a:r>
              <a:rPr lang="en-US" altLang="ko-KR" sz="600">
                <a:solidFill>
                  <a:srgbClr val="92D050"/>
                </a:solidFill>
              </a:rPr>
              <a:t>: </a:t>
            </a:r>
            <a:r>
              <a:rPr lang="ko-KR" altLang="en-US" sz="600">
                <a:solidFill>
                  <a:srgbClr val="92D050"/>
                </a:solidFill>
              </a:rPr>
              <a:t>피드백 루프를 통한 지속적 개선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DE7CC66E-99EA-2813-956E-651528C0A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60865"/>
              </p:ext>
            </p:extLst>
          </p:nvPr>
        </p:nvGraphicFramePr>
        <p:xfrm>
          <a:off x="245618" y="994920"/>
          <a:ext cx="8677400" cy="3988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5032">
                  <a:extLst>
                    <a:ext uri="{9D8B030D-6E8A-4147-A177-3AD203B41FA5}">
                      <a16:colId xmlns:a16="http://schemas.microsoft.com/office/drawing/2014/main" val="1109678937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4256320376"/>
                    </a:ext>
                  </a:extLst>
                </a:gridCol>
                <a:gridCol w="2613660">
                  <a:extLst>
                    <a:ext uri="{9D8B030D-6E8A-4147-A177-3AD203B41FA5}">
                      <a16:colId xmlns:a16="http://schemas.microsoft.com/office/drawing/2014/main" val="2402707234"/>
                    </a:ext>
                  </a:extLst>
                </a:gridCol>
                <a:gridCol w="2278378">
                  <a:extLst>
                    <a:ext uri="{9D8B030D-6E8A-4147-A177-3AD203B41FA5}">
                      <a16:colId xmlns:a16="http://schemas.microsoft.com/office/drawing/2014/main" val="2581506752"/>
                    </a:ext>
                  </a:extLst>
                </a:gridCol>
              </a:tblGrid>
              <a:tr h="345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26771"/>
                  </a:ext>
                </a:extLst>
              </a:tr>
              <a:tr h="1722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LangChain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1) LLM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을 중심으로 다양한 기능을 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CHAIN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형태로 연결</a:t>
                      </a:r>
                      <a:endParaRPr lang="en-US" altLang="ko-KR" sz="1200" b="0" i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2)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검색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,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요약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,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계산 등의 기능을 순차적으로 연결</a:t>
                      </a:r>
                      <a:endParaRPr lang="en-US" altLang="ko-KR" sz="1200">
                        <a:solidFill>
                          <a:srgbClr val="000000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3)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상대적으로 간단한 워크플로우에 적합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4)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AI Agent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라고 부를 수 있는 단계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(Single)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모든 워크플로우 흐름을 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직접 설계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순서로 작업할지 지정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조건에서 어떤 도구를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호출할지 규정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실패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 시 어떤 분기로 갈지 사전 정의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5)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예상 못한 상황에서 유연한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대응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624573"/>
                  </a:ext>
                </a:extLst>
              </a:tr>
              <a:tr h="1912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LangGraph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1) LangChain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보다 더 확장된 </a:t>
                      </a:r>
                      <a:b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구조</a:t>
                      </a:r>
                      <a:b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2)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각 단계를 상태 노드로 정의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3)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조건에 따라 분기하거나 반복되는 흐름을 그래프 구조로 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모델링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4)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복잡한 멀티 소스 기반 정보 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조회 등에 적합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5) LLM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자율성에 따라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MAS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수준인지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Agentic AI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수준인지 정해짐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8288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5438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838444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sz="3500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용어</a:t>
            </a:r>
            <a:r>
              <a:rPr lang="en-US" sz="3500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 – LangChain/LangGraph</a:t>
            </a:r>
            <a:endParaRPr sz="3500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273106-BB4A-5F7C-6113-58E752AE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91" y="1640060"/>
            <a:ext cx="656276" cy="6782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D7ECB7-4E56-E5F2-68E9-EF336732B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70" y="3284182"/>
            <a:ext cx="601898" cy="678218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AE1A768B-2AE8-A82F-40A4-78987A241F05}"/>
              </a:ext>
            </a:extLst>
          </p:cNvPr>
          <p:cNvGrpSpPr/>
          <p:nvPr/>
        </p:nvGrpSpPr>
        <p:grpSpPr>
          <a:xfrm>
            <a:off x="4145280" y="1416054"/>
            <a:ext cx="2461564" cy="1434196"/>
            <a:chOff x="5504338" y="961713"/>
            <a:chExt cx="2692396" cy="168605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80E2E34-5AF1-ABE8-7C38-B7B6755D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4338" y="961713"/>
              <a:ext cx="1290627" cy="16860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E92DCB-EF97-AB57-500A-8F597ADFB08E}"/>
                </a:ext>
              </a:extLst>
            </p:cNvPr>
            <p:cNvSpPr txBox="1"/>
            <p:nvPr/>
          </p:nvSpPr>
          <p:spPr>
            <a:xfrm>
              <a:off x="7324574" y="218643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결과</a:t>
              </a:r>
            </a:p>
          </p:txBody>
        </p:sp>
        <p:sp>
          <p:nvSpPr>
            <p:cNvPr id="30" name="화살표: 위쪽/아래쪽 29">
              <a:extLst>
                <a:ext uri="{FF2B5EF4-FFF2-40B4-BE49-F238E27FC236}">
                  <a16:creationId xmlns:a16="http://schemas.microsoft.com/office/drawing/2014/main" id="{FA3E6D3B-43E0-EC10-157C-4274A0A3FE9B}"/>
                </a:ext>
              </a:extLst>
            </p:cNvPr>
            <p:cNvSpPr/>
            <p:nvPr/>
          </p:nvSpPr>
          <p:spPr>
            <a:xfrm flipH="1">
              <a:off x="6952330" y="1230989"/>
              <a:ext cx="157403" cy="369332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3B8B30-14FE-D8B2-CF9C-6008E6828281}"/>
                </a:ext>
              </a:extLst>
            </p:cNvPr>
            <p:cNvSpPr txBox="1"/>
            <p:nvPr/>
          </p:nvSpPr>
          <p:spPr>
            <a:xfrm>
              <a:off x="7319571" y="123098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데이터</a:t>
              </a:r>
            </a:p>
          </p:txBody>
        </p:sp>
        <p:sp>
          <p:nvSpPr>
            <p:cNvPr id="32" name="화살표: 위쪽/아래쪽 31">
              <a:extLst>
                <a:ext uri="{FF2B5EF4-FFF2-40B4-BE49-F238E27FC236}">
                  <a16:creationId xmlns:a16="http://schemas.microsoft.com/office/drawing/2014/main" id="{B9E5BCE3-5969-3486-6BF0-3D8BCFF5EE55}"/>
                </a:ext>
              </a:extLst>
            </p:cNvPr>
            <p:cNvSpPr/>
            <p:nvPr/>
          </p:nvSpPr>
          <p:spPr>
            <a:xfrm flipH="1">
              <a:off x="6957332" y="1578434"/>
              <a:ext cx="157403" cy="631365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E45568-2CBD-BE54-0F99-407E4FF4F73B}"/>
                </a:ext>
              </a:extLst>
            </p:cNvPr>
            <p:cNvSpPr txBox="1"/>
            <p:nvPr/>
          </p:nvSpPr>
          <p:spPr>
            <a:xfrm>
              <a:off x="7324574" y="172254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처리</a:t>
              </a:r>
            </a:p>
          </p:txBody>
        </p:sp>
        <p:sp>
          <p:nvSpPr>
            <p:cNvPr id="34" name="화살표: 위쪽/아래쪽 33">
              <a:extLst>
                <a:ext uri="{FF2B5EF4-FFF2-40B4-BE49-F238E27FC236}">
                  <a16:creationId xmlns:a16="http://schemas.microsoft.com/office/drawing/2014/main" id="{40B57381-9C77-5B9B-C7F4-B702686A51DC}"/>
                </a:ext>
              </a:extLst>
            </p:cNvPr>
            <p:cNvSpPr/>
            <p:nvPr/>
          </p:nvSpPr>
          <p:spPr>
            <a:xfrm flipH="1">
              <a:off x="6952330" y="2193989"/>
              <a:ext cx="157403" cy="369332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AF4A4B9-2844-3EF4-4F74-41FE5DC1B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660" y="3150953"/>
            <a:ext cx="1216864" cy="1655034"/>
          </a:xfrm>
          <a:prstGeom prst="rect">
            <a:avLst/>
          </a:prstGeom>
        </p:spPr>
      </p:pic>
      <p:sp>
        <p:nvSpPr>
          <p:cNvPr id="25" name="화살표: 위쪽/아래쪽 24">
            <a:extLst>
              <a:ext uri="{FF2B5EF4-FFF2-40B4-BE49-F238E27FC236}">
                <a16:creationId xmlns:a16="http://schemas.microsoft.com/office/drawing/2014/main" id="{248FCF0F-4229-7507-8C81-0356335DF74B}"/>
              </a:ext>
            </a:extLst>
          </p:cNvPr>
          <p:cNvSpPr/>
          <p:nvPr/>
        </p:nvSpPr>
        <p:spPr>
          <a:xfrm flipH="1">
            <a:off x="5498185" y="3521444"/>
            <a:ext cx="139269" cy="32949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3F4D60-A8BC-7CE8-8A4B-CE736D0953E4}"/>
              </a:ext>
            </a:extLst>
          </p:cNvPr>
          <p:cNvSpPr txBox="1"/>
          <p:nvPr/>
        </p:nvSpPr>
        <p:spPr>
          <a:xfrm>
            <a:off x="5823117" y="3521444"/>
            <a:ext cx="776107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데이터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BF85471-B946-2395-4188-020E8BEEA970}"/>
              </a:ext>
            </a:extLst>
          </p:cNvPr>
          <p:cNvGrpSpPr/>
          <p:nvPr/>
        </p:nvGrpSpPr>
        <p:grpSpPr>
          <a:xfrm>
            <a:off x="5383322" y="3884889"/>
            <a:ext cx="342942" cy="622032"/>
            <a:chOff x="6827513" y="3796464"/>
            <a:chExt cx="387596" cy="502490"/>
          </a:xfrm>
        </p:grpSpPr>
        <p:sp>
          <p:nvSpPr>
            <p:cNvPr id="27" name="화살표: 위로 구부러짐 26">
              <a:extLst>
                <a:ext uri="{FF2B5EF4-FFF2-40B4-BE49-F238E27FC236}">
                  <a16:creationId xmlns:a16="http://schemas.microsoft.com/office/drawing/2014/main" id="{303AD8DE-3520-DEF3-880F-0EA5325BD2FB}"/>
                </a:ext>
              </a:extLst>
            </p:cNvPr>
            <p:cNvSpPr/>
            <p:nvPr/>
          </p:nvSpPr>
          <p:spPr>
            <a:xfrm>
              <a:off x="6856962" y="4086382"/>
              <a:ext cx="358147" cy="212572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28" name="화살표: 위로 구부러짐 27">
              <a:extLst>
                <a:ext uri="{FF2B5EF4-FFF2-40B4-BE49-F238E27FC236}">
                  <a16:creationId xmlns:a16="http://schemas.microsoft.com/office/drawing/2014/main" id="{26E1B091-1009-2F3D-7635-44E53B554BF9}"/>
                </a:ext>
              </a:extLst>
            </p:cNvPr>
            <p:cNvSpPr/>
            <p:nvPr/>
          </p:nvSpPr>
          <p:spPr>
            <a:xfrm rot="10800000">
              <a:off x="6827513" y="3796464"/>
              <a:ext cx="358146" cy="244455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F248C4-5B08-ABA1-1928-16BB1975E2E6}"/>
              </a:ext>
            </a:extLst>
          </p:cNvPr>
          <p:cNvSpPr txBox="1"/>
          <p:nvPr/>
        </p:nvSpPr>
        <p:spPr>
          <a:xfrm>
            <a:off x="5823117" y="4522307"/>
            <a:ext cx="571869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결과</a:t>
            </a:r>
          </a:p>
        </p:txBody>
      </p:sp>
      <p:sp>
        <p:nvSpPr>
          <p:cNvPr id="36" name="화살표: 위쪽/아래쪽 35">
            <a:extLst>
              <a:ext uri="{FF2B5EF4-FFF2-40B4-BE49-F238E27FC236}">
                <a16:creationId xmlns:a16="http://schemas.microsoft.com/office/drawing/2014/main" id="{A1103BB8-657C-38AD-9156-9ACC1EACEE07}"/>
              </a:ext>
            </a:extLst>
          </p:cNvPr>
          <p:cNvSpPr/>
          <p:nvPr/>
        </p:nvSpPr>
        <p:spPr>
          <a:xfrm flipH="1">
            <a:off x="5493759" y="4529047"/>
            <a:ext cx="139269" cy="32949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86AB57-AC6E-E81C-05FE-E3F04DBC12B8}"/>
              </a:ext>
            </a:extLst>
          </p:cNvPr>
          <p:cNvSpPr txBox="1"/>
          <p:nvPr/>
        </p:nvSpPr>
        <p:spPr>
          <a:xfrm>
            <a:off x="5823117" y="4005583"/>
            <a:ext cx="571869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381004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760" y="-2996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목차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868348"/>
            <a:ext cx="3139440" cy="3949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sz="1600"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AI Agent of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2024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2. AI Agent of 2025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3. 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실패</a:t>
            </a:r>
            <a:endParaRPr lang="en-US" altLang="ko-KR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4. 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5. 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용어 정의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6.  </a:t>
            </a: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이해와 기술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7.  </a:t>
            </a: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활용 방안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8.  </a:t>
            </a: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적용 사례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9.  </a:t>
            </a: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도입 준비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5581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- RAG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20" y="885700"/>
            <a:ext cx="82296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RAG (Retrieval-Augmented Generation)</a:t>
            </a:r>
          </a:p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검색 증강 생성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방대한 외부 데이터베이스에서 질의와 관련된 정보를 실시간으로 검색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LLM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지식 한계를 보완하고 환각 및 오류 감소</a:t>
            </a:r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7170" name="Picture 2" descr="alt text">
            <a:extLst>
              <a:ext uri="{FF2B5EF4-FFF2-40B4-BE49-F238E27FC236}">
                <a16:creationId xmlns:a16="http://schemas.microsoft.com/office/drawing/2014/main" id="{650E767D-8C01-81A7-A4A1-F1A3DC6A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1" y="2361800"/>
            <a:ext cx="3597530" cy="191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lt text">
            <a:extLst>
              <a:ext uri="{FF2B5EF4-FFF2-40B4-BE49-F238E27FC236}">
                <a16:creationId xmlns:a16="http://schemas.microsoft.com/office/drawing/2014/main" id="{DBBA3B9F-2E31-789C-7F41-36A93E466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25" y="1932879"/>
            <a:ext cx="4467284" cy="313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Agentic RAG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479" y="952444"/>
            <a:ext cx="8229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Agentic RAG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정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보 필요성 스스로 판단 → 적절한 검색 쿼리 구성 → 검색된 정보 평가 및 통합 </a:t>
            </a:r>
            <a:r>
              <a:rPr lang="ko-KR" altLang="en-US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자세한 사례는 섹션 </a:t>
            </a:r>
            <a:r>
              <a:rPr lang="en-US" altLang="ko-KR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5-3 </a:t>
            </a:r>
            <a:r>
              <a:rPr lang="ko-KR" altLang="en-US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참조</a:t>
            </a:r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196" name="Picture 4" descr="alt text">
            <a:extLst>
              <a:ext uri="{FF2B5EF4-FFF2-40B4-BE49-F238E27FC236}">
                <a16:creationId xmlns:a16="http://schemas.microsoft.com/office/drawing/2014/main" id="{6448AD09-FA3C-8C2F-D6A6-8A70D6F47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65" y="1866312"/>
            <a:ext cx="5096679" cy="277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CD620C2-F32E-E8D1-8937-F590A57873E4}"/>
              </a:ext>
            </a:extLst>
          </p:cNvPr>
          <p:cNvGrpSpPr/>
          <p:nvPr/>
        </p:nvGrpSpPr>
        <p:grpSpPr>
          <a:xfrm>
            <a:off x="5810844" y="2071411"/>
            <a:ext cx="3080259" cy="1145683"/>
            <a:chOff x="5736693" y="1897874"/>
            <a:chExt cx="3340562" cy="922334"/>
          </a:xfrm>
        </p:grpSpPr>
        <p:sp>
          <p:nvSpPr>
            <p:cNvPr id="6" name="TextBox 5"/>
            <p:cNvSpPr txBox="1"/>
            <p:nvPr/>
          </p:nvSpPr>
          <p:spPr>
            <a:xfrm>
              <a:off x="5736693" y="1897874"/>
              <a:ext cx="3287168" cy="2353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 lang="en-US" sz="1300">
                  <a:latin typeface="HY중고딕" panose="02030600000101010101" pitchFamily="18" charset="-127"/>
                  <a:ea typeface="HY중고딕" panose="02030600000101010101" pitchFamily="18" charset="-127"/>
                </a:rPr>
                <a:t>Tool(Function) Calling</a:t>
              </a:r>
              <a:endPara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48FA62-46E5-34CC-FD93-1288BDC62ECB}"/>
                </a:ext>
              </a:extLst>
            </p:cNvPr>
            <p:cNvSpPr txBox="1"/>
            <p:nvPr/>
          </p:nvSpPr>
          <p:spPr>
            <a:xfrm>
              <a:off x="5870181" y="2112322"/>
              <a:ext cx="320707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LLM</a:t>
              </a: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이 외부 도구나 </a:t>
              </a:r>
              <a:r>
                <a:rPr lang="en-US" altLang="ko-KR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API</a:t>
              </a: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를 정형화된 방법으로 호출</a:t>
              </a:r>
              <a:endPara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정확한 작업 수행을 지원하는 방식</a:t>
              </a:r>
              <a:endPara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에이전트가 필요에 따라 능동적으로 도구 호출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5054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8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ReAct Loop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84AB9-C529-BBD8-DA80-80AB378C8290}"/>
              </a:ext>
            </a:extLst>
          </p:cNvPr>
          <p:cNvSpPr txBox="1"/>
          <p:nvPr/>
        </p:nvSpPr>
        <p:spPr>
          <a:xfrm>
            <a:off x="410479" y="952444"/>
            <a:ext cx="8229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ReAct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 Agent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가 생각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추론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(Reasoning)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과 행동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(Acting)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을 반복하면서 목표를 달성하는 핵심 작동 원리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1) LLM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 입력을 받고 논리적 추론을 통해 계획을 세움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(Reasoning)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2)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그 계획에 따라 도구를 호출하거나 외부 시스템과 상호작용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(Action)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3)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행동 결과를 다시 관찰하고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필요 시 새로운 결정을 내림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(Observation)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4)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이를 반복하여 복잡한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Task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를 점진적으로 해결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(Loop)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362FA-9F12-BCD9-F58F-FE07581C8B01}"/>
              </a:ext>
            </a:extLst>
          </p:cNvPr>
          <p:cNvSpPr txBox="1"/>
          <p:nvPr/>
        </p:nvSpPr>
        <p:spPr>
          <a:xfrm>
            <a:off x="503920" y="2337439"/>
            <a:ext cx="7024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b="1">
                <a:latin typeface="HY중고딕" panose="02030600000101010101" pitchFamily="18" charset="-127"/>
                <a:ea typeface="HY중고딕" panose="02030600000101010101" pitchFamily="18" charset="-127"/>
              </a:rPr>
              <a:t>★</a:t>
            </a:r>
            <a:r>
              <a:rPr lang="en-US" altLang="ko-KR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 ReAct</a:t>
            </a:r>
            <a:r>
              <a:rPr lang="ko-KR" altLang="en-US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핵심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:</a:t>
            </a:r>
            <a:br>
              <a:rPr lang="ko-KR" altLang="en-US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단순히 “입력 → 출력”이 아니라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 </a:t>
            </a:r>
            <a:r>
              <a:rPr lang="ko-KR" altLang="en-US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스스로 생각하고 행동하며 수정하는 자율적 루프</a:t>
            </a:r>
            <a:r>
              <a:rPr lang="ko-KR" altLang="en-US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입니다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1FE8D5D-7C12-B1B1-9193-0A0B50B4F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677031"/>
              </p:ext>
            </p:extLst>
          </p:nvPr>
        </p:nvGraphicFramePr>
        <p:xfrm>
          <a:off x="577340" y="2915927"/>
          <a:ext cx="3707659" cy="1982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83330">
                  <a:extLst>
                    <a:ext uri="{9D8B030D-6E8A-4147-A177-3AD203B41FA5}">
                      <a16:colId xmlns:a16="http://schemas.microsoft.com/office/drawing/2014/main" val="1752869303"/>
                    </a:ext>
                  </a:extLst>
                </a:gridCol>
                <a:gridCol w="1283999">
                  <a:extLst>
                    <a:ext uri="{9D8B030D-6E8A-4147-A177-3AD203B41FA5}">
                      <a16:colId xmlns:a16="http://schemas.microsoft.com/office/drawing/2014/main" val="139589020"/>
                    </a:ext>
                  </a:extLst>
                </a:gridCol>
                <a:gridCol w="1640330">
                  <a:extLst>
                    <a:ext uri="{9D8B030D-6E8A-4147-A177-3AD203B41FA5}">
                      <a16:colId xmlns:a16="http://schemas.microsoft.com/office/drawing/2014/main" val="2178471657"/>
                    </a:ext>
                  </a:extLst>
                </a:gridCol>
              </a:tblGrid>
              <a:tr h="2571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단계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설명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예시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958370247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① 추론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Reasoning)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현재 상황 분석 및 다음 행동 계획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“배송 상태를 확인하려면 주문번호가 필요하군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.”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03395903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② 행동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Action)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도구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/API 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조회 등 실행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get_order_status(order_id) 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123131299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③ 관찰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Observation)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실행 결과를 기반으로 상황 재평가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“배송이 지연 중이니 보상 옵션을 제안하자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.”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184938227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④ 반복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Loop)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 달성까지 위 과정을 반복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→ 최종 응답 또는 보고서 생성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83896640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0E02C54C-F6A2-9842-D572-093643C5E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35" y="256151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중고딕" panose="02030600000101010101" pitchFamily="18" charset="-127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중고딕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5319FB-C04F-7F09-1E8B-50A1B0AE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279" y="3377127"/>
            <a:ext cx="4458017" cy="13911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88BFDF-ED46-4570-CDFF-F80CA763E76C}"/>
              </a:ext>
            </a:extLst>
          </p:cNvPr>
          <p:cNvSpPr txBox="1"/>
          <p:nvPr/>
        </p:nvSpPr>
        <p:spPr>
          <a:xfrm>
            <a:off x="4468287" y="2892855"/>
            <a:ext cx="4612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“대한민국 축구 국가대표 주장이 현재 속한 축구 클럽의 주전 골키퍼는 누구야”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302119-4D3A-B505-2940-879CD1851D7E}"/>
              </a:ext>
            </a:extLst>
          </p:cNvPr>
          <p:cNvSpPr txBox="1"/>
          <p:nvPr/>
        </p:nvSpPr>
        <p:spPr>
          <a:xfrm>
            <a:off x="1765392" y="4890266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ReAct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예시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1&gt;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58525-1496-B214-5D13-E9F8263B337D}"/>
              </a:ext>
            </a:extLst>
          </p:cNvPr>
          <p:cNvSpPr txBox="1"/>
          <p:nvPr/>
        </p:nvSpPr>
        <p:spPr>
          <a:xfrm>
            <a:off x="6108533" y="4798825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ReAct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예시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2&gt;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1204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11B09EA-5778-B31D-755E-B2CA3A99C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425185"/>
              </p:ext>
            </p:extLst>
          </p:nvPr>
        </p:nvGraphicFramePr>
        <p:xfrm>
          <a:off x="509484" y="2341096"/>
          <a:ext cx="6096000" cy="2638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358">
                  <a:extLst>
                    <a:ext uri="{9D8B030D-6E8A-4147-A177-3AD203B41FA5}">
                      <a16:colId xmlns:a16="http://schemas.microsoft.com/office/drawing/2014/main" val="681904229"/>
                    </a:ext>
                  </a:extLst>
                </a:gridCol>
                <a:gridCol w="3565642">
                  <a:extLst>
                    <a:ext uri="{9D8B030D-6E8A-4147-A177-3AD203B41FA5}">
                      <a16:colId xmlns:a16="http://schemas.microsoft.com/office/drawing/2014/main" val="12943623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1427841"/>
                    </a:ext>
                  </a:extLst>
                </a:gridCol>
              </a:tblGrid>
              <a:tr h="13190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CoT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에이전트가 복잡한 질의에 대해 단계적 추론을 통해 최종 답변 도출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“A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사실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+ B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사실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 -&gt; C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결론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일련의 논리적 흐름을 따라 문제 해결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096953"/>
                  </a:ext>
                </a:extLst>
              </a:tr>
              <a:tr h="13190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ToT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CoT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확장한 개념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하나의 문제에 대해 동시다발적으로 여러 갈래의 사고 흐름 탐색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다양한 가설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해석을 동시에 고려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-&gt;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최적솔루션 모색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142686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8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Few-shot, CoT/ToT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84AB9-C529-BBD8-DA80-80AB378C8290}"/>
              </a:ext>
            </a:extLst>
          </p:cNvPr>
          <p:cNvSpPr txBox="1"/>
          <p:nvPr/>
        </p:nvSpPr>
        <p:spPr>
          <a:xfrm>
            <a:off x="410480" y="952444"/>
            <a:ext cx="28867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Few-shot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프롬프트에 약간의 예제를 추가해 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결과에 영향을 끼치는 기법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916B27-4E48-E8A0-77AC-04C054E5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484" y="952444"/>
            <a:ext cx="1155167" cy="12243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ED407C-45F8-CD13-9804-276599A1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26" y="949111"/>
            <a:ext cx="1664791" cy="12421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500279C-9FF2-9C11-BC62-F26469F72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08" y="2341096"/>
            <a:ext cx="1302132" cy="12754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C18120D-8628-C276-1635-A12D6B891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152" y="3683727"/>
            <a:ext cx="510547" cy="124212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C0F380-958C-6D76-C0E5-C6C200795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355" y="3683727"/>
            <a:ext cx="974817" cy="121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3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gentic_AI_design_pattern">
            <a:hlinkClick r:id="" action="ppaction://media"/>
            <a:extLst>
              <a:ext uri="{FF2B5EF4-FFF2-40B4-BE49-F238E27FC236}">
                <a16:creationId xmlns:a16="http://schemas.microsoft.com/office/drawing/2014/main" id="{B78B3C39-8138-5695-6006-668BB2D37F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4782" y="3098776"/>
            <a:ext cx="1795775" cy="19799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854" y="15030"/>
            <a:ext cx="56749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아키텍처 진화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6D5411E-F87E-844B-8C5D-09EC16EB1506}"/>
              </a:ext>
            </a:extLst>
          </p:cNvPr>
          <p:cNvGrpSpPr/>
          <p:nvPr/>
        </p:nvGrpSpPr>
        <p:grpSpPr>
          <a:xfrm>
            <a:off x="365760" y="1038983"/>
            <a:ext cx="2749471" cy="1377169"/>
            <a:chOff x="365760" y="1038983"/>
            <a:chExt cx="3019441" cy="137716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4689EE6-3F0C-2F8F-F36E-90811EE4B0B6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8DA5F88-B725-3A92-D6EA-2F7BDFAB90DF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DD851102-B454-7A9B-3644-DDF8DBA0B266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0387DC-702E-9925-E5CD-F79B51921DA8}"/>
                </a:ext>
              </a:extLst>
            </p:cNvPr>
            <p:cNvSpPr txBox="1"/>
            <p:nvPr/>
          </p:nvSpPr>
          <p:spPr>
            <a:xfrm>
              <a:off x="420490" y="1038983"/>
              <a:ext cx="204594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1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LLM 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등장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4DC8CE-794B-8AF8-7573-948ECB7395C7}"/>
                </a:ext>
              </a:extLst>
            </p:cNvPr>
            <p:cNvSpPr txBox="1"/>
            <p:nvPr/>
          </p:nvSpPr>
          <p:spPr>
            <a:xfrm>
              <a:off x="365760" y="1426295"/>
              <a:ext cx="30194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자연스러운 대화 가능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인터넷 검색과 개인 데이터 접근 불가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사실 기반 응답 어려움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예시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오늘 날씨 어때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?)</a:t>
              </a:r>
              <a:endPara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F48A4B-B7CD-6E1F-BA89-F430054BF976}"/>
              </a:ext>
            </a:extLst>
          </p:cNvPr>
          <p:cNvGrpSpPr/>
          <p:nvPr/>
        </p:nvGrpSpPr>
        <p:grpSpPr>
          <a:xfrm>
            <a:off x="4602934" y="1038983"/>
            <a:ext cx="2565742" cy="1377169"/>
            <a:chOff x="365760" y="1038983"/>
            <a:chExt cx="2931420" cy="137716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3BBF3F-8644-030C-62DE-DE1AD1454ACF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6B7B999E-028A-C823-5394-2A9D8613614D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2E02D9B-E3EF-176C-ABB4-5E7C6844AFF0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F3DE88-8495-AAA3-90EB-263731B166AF}"/>
                </a:ext>
              </a:extLst>
            </p:cNvPr>
            <p:cNvSpPr txBox="1"/>
            <p:nvPr/>
          </p:nvSpPr>
          <p:spPr>
            <a:xfrm>
              <a:off x="420491" y="1038983"/>
              <a:ext cx="217065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2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RAG 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도입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F41DC4-2EF6-1E48-1CB8-7B2E29851F43}"/>
                </a:ext>
              </a:extLst>
            </p:cNvPr>
            <p:cNvSpPr txBox="1"/>
            <p:nvPr/>
          </p:nvSpPr>
          <p:spPr>
            <a:xfrm>
              <a:off x="365760" y="1426295"/>
              <a:ext cx="28629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외부 문서나 사내 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DB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정보 검색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-&gt;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위 내용으로 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LLM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이 응답 생성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단순 정보 검색 기반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복잡한 작업 스스로 설계 불가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8DCCAA0-E157-19BB-920E-219FB4B6CE56}"/>
              </a:ext>
            </a:extLst>
          </p:cNvPr>
          <p:cNvGrpSpPr/>
          <p:nvPr/>
        </p:nvGrpSpPr>
        <p:grpSpPr>
          <a:xfrm>
            <a:off x="386012" y="2748770"/>
            <a:ext cx="2749471" cy="1279866"/>
            <a:chOff x="365760" y="1038983"/>
            <a:chExt cx="3042524" cy="137716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D6C562A-3A58-BDB9-29E3-E6D9D3DE3EF2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DC4DD9CF-913A-D38A-FD96-4EE124EF1BF8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2DAF1B8-9637-F3E7-8308-EBE74E418D83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AD576D-519F-496E-07D4-8FAE91E3D4BE}"/>
                </a:ext>
              </a:extLst>
            </p:cNvPr>
            <p:cNvSpPr txBox="1"/>
            <p:nvPr/>
          </p:nvSpPr>
          <p:spPr>
            <a:xfrm>
              <a:off x="420491" y="1038983"/>
              <a:ext cx="2393292" cy="380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3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Tool Calling</a:t>
              </a:r>
              <a:endParaRPr lang="ko-KR" altLang="en-US" sz="17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232E7A-FE62-8A07-6FAB-B30B2FACDA46}"/>
                </a:ext>
              </a:extLst>
            </p:cNvPr>
            <p:cNvSpPr txBox="1"/>
            <p:nvPr/>
          </p:nvSpPr>
          <p:spPr>
            <a:xfrm>
              <a:off x="365760" y="1426295"/>
              <a:ext cx="3042524" cy="695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사용자 질문에 따라 응답을 넘어 외부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기능 직접 호출하여 활용 범위 확장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(OpenAI Tools, Claude MCP)</a:t>
              </a:r>
              <a:endPara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3D332E4-2035-0E10-3E9E-BD6BF6184058}"/>
              </a:ext>
            </a:extLst>
          </p:cNvPr>
          <p:cNvGrpSpPr/>
          <p:nvPr/>
        </p:nvGrpSpPr>
        <p:grpSpPr>
          <a:xfrm>
            <a:off x="4572454" y="2748770"/>
            <a:ext cx="2743059" cy="1300888"/>
            <a:chOff x="330936" y="1038983"/>
            <a:chExt cx="3134008" cy="137716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7986787-3875-73C8-E919-2AB5C394A357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86D070C3-00D0-634A-78E2-5EF4A53EF90F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036D73DB-5B92-FCAB-9672-F79C2F1BB954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9D4ADD-7DEE-C7E2-1555-6B9479A92EDB}"/>
                </a:ext>
              </a:extLst>
            </p:cNvPr>
            <p:cNvSpPr txBox="1"/>
            <p:nvPr/>
          </p:nvSpPr>
          <p:spPr>
            <a:xfrm>
              <a:off x="420491" y="1038983"/>
              <a:ext cx="2275050" cy="374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4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Agentic AI</a:t>
              </a:r>
              <a:endParaRPr lang="ko-KR" altLang="en-US" sz="17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1AD286-4E33-3AED-A293-37E821C5FC4A}"/>
                </a:ext>
              </a:extLst>
            </p:cNvPr>
            <p:cNvSpPr txBox="1"/>
            <p:nvPr/>
          </p:nvSpPr>
          <p:spPr>
            <a:xfrm>
              <a:off x="330936" y="1426295"/>
              <a:ext cx="3134008" cy="879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목표에 따라 도구를 스스로 선택하고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워크플로우 동적 생성 및 실행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AI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활용방식 자체를 근본적으로 변화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모든 판단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함수 선택이 추론에 따름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AAE2BED-FFD0-64E4-C730-C94666422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608" y="3724403"/>
            <a:ext cx="2006522" cy="1320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9560" y="11817"/>
            <a:ext cx="354456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활용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방식 비교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3D6DCF7-17A9-2AAD-6746-01474FB92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06142"/>
              </p:ext>
            </p:extLst>
          </p:nvPr>
        </p:nvGraphicFramePr>
        <p:xfrm>
          <a:off x="493413" y="1051776"/>
          <a:ext cx="8157174" cy="36767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48969">
                  <a:extLst>
                    <a:ext uri="{9D8B030D-6E8A-4147-A177-3AD203B41FA5}">
                      <a16:colId xmlns:a16="http://schemas.microsoft.com/office/drawing/2014/main" val="2618576776"/>
                    </a:ext>
                  </a:extLst>
                </a:gridCol>
                <a:gridCol w="3377273">
                  <a:extLst>
                    <a:ext uri="{9D8B030D-6E8A-4147-A177-3AD203B41FA5}">
                      <a16:colId xmlns:a16="http://schemas.microsoft.com/office/drawing/2014/main" val="944521405"/>
                    </a:ext>
                  </a:extLst>
                </a:gridCol>
                <a:gridCol w="3230932">
                  <a:extLst>
                    <a:ext uri="{9D8B030D-6E8A-4147-A177-3AD203B41FA5}">
                      <a16:colId xmlns:a16="http://schemas.microsoft.com/office/drawing/2014/main" val="1257866352"/>
                    </a:ext>
                  </a:extLst>
                </a:gridCol>
              </a:tblGrid>
              <a:tr h="2555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특성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전통적인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LLM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활용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Agentic AI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활용</a:t>
                      </a: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158395301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입력 방식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프롬프트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질문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 → 답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(Goal)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주고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중간 단계는 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설계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2698755249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동작 범위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 번의 응답 생성에 집중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연속적인 추론 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+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여러 번의 행동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 수행</a:t>
                      </a: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059122611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흐름 제어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순서를 설계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고정된 워크플로우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상태를 보며 다음 행동을 결정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158253967"/>
                  </a:ext>
                </a:extLst>
              </a:tr>
              <a:tr h="636611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도구 호출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“언제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도구”를 쓸지 코드로 설계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필요 시 스스로 도구 선택 및 재시도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816486664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해결 전략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 번에 답을 만들고 끝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추론 → 행동 → 관찰을 반복하며 개선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14367950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워크플로우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사전에 정의된 고정 흐름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상황에 따라 분기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·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반복이 달라지는 동적 흐름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4132776973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 처리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미리 짜둔 에러 처리 로직만 수행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오류를 인식하고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다른 전략으로 재시도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259168587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" y="-16410"/>
            <a:ext cx="507222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</a:rPr>
              <a:t>Agentic AI </a:t>
            </a:r>
            <a:r>
              <a:rPr lang="ko-KR" altLang="en-US">
                <a:latin typeface="HY중고딕" panose="02030600000101010101" pitchFamily="18" charset="-127"/>
              </a:rPr>
              <a:t>실제 사례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" y="945400"/>
            <a:ext cx="1508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>
                <a:latin typeface="HY중고딕" panose="02030600000101010101" pitchFamily="18" charset="-127"/>
              </a:rPr>
              <a:t>NL2SQL </a:t>
            </a:r>
            <a:r>
              <a:rPr lang="ko-KR" altLang="en-US">
                <a:latin typeface="HY중고딕" panose="02030600000101010101" pitchFamily="18" charset="-127"/>
              </a:rPr>
              <a:t>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9FE2D-E6A9-6EFD-4A4F-1D33A700055D}"/>
              </a:ext>
            </a:extLst>
          </p:cNvPr>
          <p:cNvSpPr txBox="1"/>
          <p:nvPr/>
        </p:nvSpPr>
        <p:spPr>
          <a:xfrm>
            <a:off x="459105" y="1145009"/>
            <a:ext cx="155257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b="0" i="0">
                <a:solidFill>
                  <a:srgbClr val="92D05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 Natural Language to(2) SQL</a:t>
            </a:r>
            <a:endParaRPr lang="ko-KR" altLang="en-US" sz="700">
              <a:solidFill>
                <a:srgbClr val="92D05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8CFAD-D99B-E554-05FE-395126DE10FD}"/>
              </a:ext>
            </a:extLst>
          </p:cNvPr>
          <p:cNvSpPr txBox="1"/>
          <p:nvPr/>
        </p:nvSpPr>
        <p:spPr>
          <a:xfrm>
            <a:off x="129540" y="1400676"/>
            <a:ext cx="4191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배경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1) Samsung Private Cloud(SPC)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Baikal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서비스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대규모 데이터를 쿼리로 분석 가능한 시스템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3)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문제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모든 사용자가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 익숙하지 않음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비개발자나 경험 부족 개발자가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SQL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작성 어려움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1E816-DE84-801C-8667-570AEFB79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" y="2625839"/>
            <a:ext cx="3746060" cy="20909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A7293E-2D2B-6B14-1F26-9FB70B0B388D}"/>
              </a:ext>
            </a:extLst>
          </p:cNvPr>
          <p:cNvSpPr txBox="1"/>
          <p:nvPr/>
        </p:nvSpPr>
        <p:spPr>
          <a:xfrm>
            <a:off x="1666358" y="4740110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Baikal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서비스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9B78F7-A285-9102-17B3-7D5E8F03E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37" y="930886"/>
            <a:ext cx="1496134" cy="22476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977ECC-586D-6903-FBB9-6A2783B4A888}"/>
              </a:ext>
            </a:extLst>
          </p:cNvPr>
          <p:cNvSpPr txBox="1"/>
          <p:nvPr/>
        </p:nvSpPr>
        <p:spPr>
          <a:xfrm>
            <a:off x="4401989" y="3183914"/>
            <a:ext cx="17906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&lt;NL2SQL + Agentic AI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&gt;</a:t>
            </a:r>
            <a:endParaRPr lang="ko-KR" altLang="en-US" sz="10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1FE1E-AFB4-1455-25B3-9605AB3ECEFF}"/>
              </a:ext>
            </a:extLst>
          </p:cNvPr>
          <p:cNvSpPr txBox="1"/>
          <p:nvPr/>
        </p:nvSpPr>
        <p:spPr>
          <a:xfrm>
            <a:off x="5988024" y="818772"/>
            <a:ext cx="3087395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Think Agent :</a:t>
            </a:r>
          </a:p>
          <a:p>
            <a:pPr algn="l"/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사용자의 입력이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인지 자연어인지 판단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입력 유형에 따라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 Agent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또는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NL Agent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요청 라우팅</a:t>
            </a:r>
            <a:br>
              <a:rPr lang="en-US" altLang="ko-KR" sz="11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SQL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SQL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 처리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쿼리를 임베딩 후 벡터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에 저장하여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유사 쿼리 검색 기반 마련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NL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자연어 쿼리를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변환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실제 테이블 스키마 조회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벡터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에서 유사 쿼리 검색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Validation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생성된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이 정상적으로 실행 가능한지 검증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오류 발생 시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NL Agent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다시 전달하여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 재생성 유도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58535EF-BF99-A8CE-067C-CD7300C46D3E}"/>
              </a:ext>
            </a:extLst>
          </p:cNvPr>
          <p:cNvCxnSpPr/>
          <p:nvPr/>
        </p:nvCxnSpPr>
        <p:spPr>
          <a:xfrm>
            <a:off x="4351020" y="937260"/>
            <a:ext cx="0" cy="4079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D03006-91B8-2A5E-5326-D4A7E7743FD5}"/>
              </a:ext>
            </a:extLst>
          </p:cNvPr>
          <p:cNvSpPr txBox="1"/>
          <p:nvPr/>
        </p:nvSpPr>
        <p:spPr>
          <a:xfrm>
            <a:off x="4512116" y="3711629"/>
            <a:ext cx="316559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Agentic AI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도입 이점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워크플로우 유연성 향상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에이전트별 최적화된 모델 설정 가능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3)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추론 기반의 도구 활용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효율적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Context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활용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694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840" y="6450"/>
            <a:ext cx="236635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활용 분야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421386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공급망 관리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(SCM)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대규모 데이터 실시간 처리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자율적 공급망 최적화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수요 예측 및 자동 조정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운영 효율성 증대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비용 절감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재고 최적화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실시간 재고 수준 모니터링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자동 주문 시스템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적절한 시점의 재주문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재고 보유 비용 감소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품절 방지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반복적 업무 자동화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데이터 입력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주문 처리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청구서 생성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최소한의 인간 개입으로 처리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오류 감소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A6113-AC86-1926-D410-DD944C544988}"/>
              </a:ext>
            </a:extLst>
          </p:cNvPr>
          <p:cNvSpPr txBox="1"/>
          <p:nvPr/>
        </p:nvSpPr>
        <p:spPr>
          <a:xfrm>
            <a:off x="5044440" y="1005840"/>
            <a:ext cx="39928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24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시간 자동화 서비스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연중무휴 운영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즉각적 응답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기술 지원 확대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외부 데이터와 의사결정 능력 결합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기술적 문제를 지원없이 처리 가능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셀프서비스 지원 역량 확장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위험 관리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실시간 모니터링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이상 탐지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전체 개발 주기 관리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시스템 아키텍처 설계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코드 작성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버그 탐지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개발자는 혁신과 아키텍처 설계에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시간 할애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" y="9873"/>
            <a:ext cx="690285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적용 사례: 이커머스 고객지원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상황: '지난주 주문한 상품이 아직 도착하지 않았어요'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자동 대응 과정: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① 주문정보 확인 필요 판단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② 주문번호 조회 API 호출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③ 배송 지연 확인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④ 보상정책 적용 결정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⑤ 고객 맞춤 해결책 제시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효과: 응답 시간 50% 단축, 해결률 30% 증가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120" y="9873"/>
            <a:ext cx="610135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적용 사례: 의료 정보 보조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질문: '코로나19 백신과 독감 백신을 동시에 맞아도 될까?'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Agentic RAG 해결 과정: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다중 의학 데이터베이스 검색 (PubMed, WHO, CDC)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정보의 최신성 평가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상충 정보 분석 및 그룹별 구분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모든 정보 종합하여 전문적 조언 제공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효과: 정확성 20-30% 향상, 환각 감소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19057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2024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년 생성형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42212-C365-58F3-C474-AB08116B4E0C}"/>
              </a:ext>
            </a:extLst>
          </p:cNvPr>
          <p:cNvSpPr txBox="1"/>
          <p:nvPr/>
        </p:nvSpPr>
        <p:spPr>
          <a:xfrm>
            <a:off x="188553" y="828671"/>
            <a:ext cx="4904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통합의 해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파일럿에서 프로덕션으로의 전환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F33E4B-09B0-5C9D-8871-343B1A55B043}"/>
              </a:ext>
            </a:extLst>
          </p:cNvPr>
          <p:cNvSpPr txBox="1">
            <a:spLocks/>
          </p:cNvSpPr>
          <p:nvPr/>
        </p:nvSpPr>
        <p:spPr>
          <a:xfrm>
            <a:off x="457200" y="1208390"/>
            <a:ext cx="8229600" cy="24759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2024</a:t>
            </a:r>
            <a:r>
              <a:rPr lang="ko-KR" altLang="en-US" sz="1200">
                <a:ea typeface="HY중고딕" panose="02030600000101010101" pitchFamily="18" charset="-127"/>
              </a:rPr>
              <a:t>년은 생성형 </a:t>
            </a:r>
            <a:r>
              <a:rPr lang="en-US" altLang="ko-KR" sz="1200">
                <a:ea typeface="HY중고딕" panose="02030600000101010101" pitchFamily="18" charset="-127"/>
              </a:rPr>
              <a:t>AI</a:t>
            </a:r>
            <a:r>
              <a:rPr lang="ko-KR" altLang="en-US" sz="1200">
                <a:ea typeface="HY중고딕" panose="02030600000101010101" pitchFamily="18" charset="-127"/>
              </a:rPr>
              <a:t>가 기업의 핵심 전략으로 자리 잡은 해</a:t>
            </a: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주요 지표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관련 지출</a:t>
            </a:r>
            <a:r>
              <a:rPr lang="en-US" altLang="ko-KR" sz="1200">
                <a:ea typeface="HY중고딕" panose="02030600000101010101" pitchFamily="18" charset="-127"/>
              </a:rPr>
              <a:t>: $23</a:t>
            </a:r>
            <a:r>
              <a:rPr lang="ko-KR" altLang="en-US" sz="1200">
                <a:ea typeface="HY중고딕" panose="02030600000101010101" pitchFamily="18" charset="-127"/>
              </a:rPr>
              <a:t>억</a:t>
            </a:r>
            <a:r>
              <a:rPr lang="en-US" altLang="ko-KR" sz="1200">
                <a:ea typeface="HY중고딕" panose="02030600000101010101" pitchFamily="18" charset="-127"/>
              </a:rPr>
              <a:t>(2023) → $138</a:t>
            </a:r>
            <a:r>
              <a:rPr lang="ko-KR" altLang="en-US" sz="1200">
                <a:ea typeface="HY중고딕" panose="02030600000101010101" pitchFamily="18" charset="-127"/>
              </a:rPr>
              <a:t>억</a:t>
            </a:r>
            <a:r>
              <a:rPr lang="en-US" altLang="ko-KR" sz="1200">
                <a:ea typeface="HY중고딕" panose="02030600000101010101" pitchFamily="18" charset="-127"/>
              </a:rPr>
              <a:t>(2024), 6</a:t>
            </a:r>
            <a:r>
              <a:rPr lang="ko-KR" altLang="en-US" sz="1200">
                <a:ea typeface="HY중고딕" panose="02030600000101010101" pitchFamily="18" charset="-127"/>
              </a:rPr>
              <a:t>배 이상 증가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기업의 </a:t>
            </a:r>
            <a:r>
              <a:rPr lang="en-US" altLang="ko-KR" sz="1200">
                <a:ea typeface="HY중고딕" panose="02030600000101010101" pitchFamily="18" charset="-127"/>
              </a:rPr>
              <a:t>72%</a:t>
            </a:r>
            <a:r>
              <a:rPr lang="ko-KR" altLang="en-US" sz="1200">
                <a:ea typeface="HY중고딕" panose="02030600000101010101" pitchFamily="18" charset="-127"/>
              </a:rPr>
              <a:t>가 생성형 </a:t>
            </a: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도구 채택 확대 예상</a:t>
            </a: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많은 조직이 구현 전략을 명확히 정의하지 못했지만</a:t>
            </a:r>
            <a:r>
              <a:rPr lang="en-US" altLang="ko-KR" sz="1200">
                <a:ea typeface="HY중고딕" panose="02030600000101010101" pitchFamily="18" charset="-127"/>
              </a:rPr>
              <a:t>,</a:t>
            </a:r>
            <a:r>
              <a:rPr lang="ko-KR" altLang="en-US" sz="1200">
                <a:ea typeface="HY중고딕" panose="02030600000101010101" pitchFamily="18" charset="-127"/>
              </a:rPr>
              <a:t>대규모 변화의 초기 단계로 진입 중</a:t>
            </a:r>
            <a:endParaRPr lang="en-US" altLang="ko-KR" sz="12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예산 조달 방식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60%: </a:t>
            </a:r>
            <a:r>
              <a:rPr lang="ko-KR" altLang="en-US" sz="1200">
                <a:ea typeface="HY중고딕" panose="02030600000101010101" pitchFamily="18" charset="-127"/>
              </a:rPr>
              <a:t>혁신 예산에서 조달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40%: </a:t>
            </a:r>
            <a:r>
              <a:rPr lang="ko-KR" altLang="en-US" sz="1200">
                <a:ea typeface="HY중고딕" panose="02030600000101010101" pitchFamily="18" charset="-127"/>
              </a:rPr>
              <a:t>기존 예산 재배치 </a:t>
            </a:r>
            <a:r>
              <a:rPr lang="en-US" altLang="ko-KR" sz="1200">
                <a:ea typeface="HY중고딕" panose="02030600000101010101" pitchFamily="18" charset="-127"/>
              </a:rPr>
              <a:t>(AI</a:t>
            </a:r>
            <a:r>
              <a:rPr lang="ko-KR" altLang="en-US" sz="1200">
                <a:ea typeface="HY중고딕" panose="02030600000101010101" pitchFamily="18" charset="-127"/>
              </a:rPr>
              <a:t>를 장기 전략으로 편입</a:t>
            </a:r>
            <a:r>
              <a:rPr lang="en-US" altLang="ko-KR" sz="1200">
                <a:ea typeface="HY중고딕" panose="02030600000101010101" pitchFamily="18" charset="-127"/>
              </a:rPr>
              <a:t>)</a:t>
            </a: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$46</a:t>
            </a:r>
            <a:r>
              <a:rPr lang="ko-KR" altLang="en-US" sz="1200">
                <a:ea typeface="HY중고딕" panose="02030600000101010101" pitchFamily="18" charset="-127"/>
              </a:rPr>
              <a:t>억이 생성형 </a:t>
            </a: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애플리케이션에 투자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전년 대비 </a:t>
            </a:r>
            <a:r>
              <a:rPr lang="en-US" altLang="ko-KR" sz="1200">
                <a:ea typeface="HY중고딕" panose="02030600000101010101" pitchFamily="18" charset="-127"/>
              </a:rPr>
              <a:t>8</a:t>
            </a:r>
            <a:r>
              <a:rPr lang="ko-KR" altLang="en-US" sz="1200">
                <a:ea typeface="HY중고딕" panose="02030600000101010101" pitchFamily="18" charset="-127"/>
              </a:rPr>
              <a:t>배 증가</a:t>
            </a: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기업들은 평균 </a:t>
            </a:r>
            <a:r>
              <a:rPr lang="en-US" altLang="ko-KR" sz="1200">
                <a:ea typeface="HY중고딕" panose="02030600000101010101" pitchFamily="18" charset="-127"/>
              </a:rPr>
              <a:t>10</a:t>
            </a:r>
            <a:r>
              <a:rPr lang="ko-KR" altLang="en-US" sz="1200">
                <a:ea typeface="HY중고딕" panose="02030600000101010101" pitchFamily="18" charset="-127"/>
              </a:rPr>
              <a:t>개의 잠재적 활용 사례를 식별하며 도입 속도 증가</a:t>
            </a:r>
          </a:p>
          <a:p>
            <a:pPr>
              <a:defRPr sz="1400"/>
            </a:pPr>
            <a:endParaRPr lang="ko-KR" altLang="en-US" sz="140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B835285-BB87-D58A-D75E-4521954FF400}"/>
              </a:ext>
            </a:extLst>
          </p:cNvPr>
          <p:cNvSpPr txBox="1">
            <a:spLocks/>
          </p:cNvSpPr>
          <p:nvPr/>
        </p:nvSpPr>
        <p:spPr>
          <a:xfrm>
            <a:off x="0" y="4220418"/>
            <a:ext cx="4228265" cy="8902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RAG(</a:t>
            </a:r>
            <a:r>
              <a:rPr lang="ko-KR" altLang="en-US" sz="1200">
                <a:ea typeface="HY중고딕" panose="02030600000101010101" pitchFamily="18" charset="-127"/>
              </a:rPr>
              <a:t>검색 증강 생성</a:t>
            </a:r>
            <a:r>
              <a:rPr lang="en-US" altLang="ko-KR" sz="1200">
                <a:ea typeface="HY중고딕" panose="02030600000101010101" pitchFamily="18" charset="-127"/>
              </a:rPr>
              <a:t>): 51% </a:t>
            </a:r>
            <a:r>
              <a:rPr lang="ko-KR" altLang="en-US" sz="1200">
                <a:ea typeface="HY중고딕" panose="02030600000101010101" pitchFamily="18" charset="-127"/>
              </a:rPr>
              <a:t>채택</a:t>
            </a:r>
          </a:p>
          <a:p>
            <a:pPr lvl="1">
              <a:buFont typeface="Arial" panose="020B0604020202020204" pitchFamily="34" charset="0"/>
              <a:buChar char="•"/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미세 조정</a:t>
            </a:r>
            <a:r>
              <a:rPr lang="en-US" altLang="ko-KR" sz="1200">
                <a:ea typeface="HY중고딕" panose="02030600000101010101" pitchFamily="18" charset="-127"/>
              </a:rPr>
              <a:t>: 9%</a:t>
            </a:r>
            <a:r>
              <a:rPr lang="ko-KR" altLang="en-US" sz="1200">
                <a:ea typeface="HY중고딕" panose="02030600000101010101" pitchFamily="18" charset="-127"/>
              </a:rPr>
              <a:t>만 도입 </a:t>
            </a:r>
            <a:r>
              <a:rPr lang="en-US" altLang="ko-KR" sz="1200">
                <a:ea typeface="HY중고딕" panose="02030600000101010101" pitchFamily="18" charset="-127"/>
              </a:rPr>
              <a:t>(</a:t>
            </a:r>
            <a:r>
              <a:rPr lang="ko-KR" altLang="en-US" sz="1200">
                <a:ea typeface="HY중고딕" panose="02030600000101010101" pitchFamily="18" charset="-127"/>
              </a:rPr>
              <a:t>여전히 드물</a:t>
            </a:r>
            <a:r>
              <a:rPr lang="en-US" altLang="ko-KR" sz="1200">
                <a:ea typeface="HY중고딕" panose="02030600000101010101" pitchFamily="18" charset="-127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에이전틱 아키텍처</a:t>
            </a:r>
            <a:r>
              <a:rPr lang="en-US" altLang="ko-KR" sz="1200">
                <a:ea typeface="HY중고딕" panose="02030600000101010101" pitchFamily="18" charset="-127"/>
              </a:rPr>
              <a:t>: 12%</a:t>
            </a:r>
            <a:r>
              <a:rPr lang="ko-KR" altLang="en-US" sz="1200">
                <a:ea typeface="HY중고딕" panose="02030600000101010101" pitchFamily="18" charset="-127"/>
              </a:rPr>
              <a:t>에서 도입 시작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6AA62F-31B7-6580-F7F1-159DF0E7401A}"/>
              </a:ext>
            </a:extLst>
          </p:cNvPr>
          <p:cNvSpPr txBox="1"/>
          <p:nvPr/>
        </p:nvSpPr>
        <p:spPr>
          <a:xfrm>
            <a:off x="188553" y="3851086"/>
            <a:ext cx="198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주요 기술 트렌드</a:t>
            </a:r>
          </a:p>
        </p:txBody>
      </p:sp>
    </p:spTree>
    <p:extLst>
      <p:ext uri="{BB962C8B-B14F-4D97-AF65-F5344CB8AC3E}">
        <p14:creationId xmlns:p14="http://schemas.microsoft.com/office/powerpoint/2010/main" val="1181380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1762"/>
            <a:ext cx="577594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ko-KR" altLang="en-US">
                <a:latin typeface="HY중고딕" panose="02030600000101010101" pitchFamily="18" charset="-127"/>
              </a:rPr>
              <a:t>그렇다면 자동보정에는</a:t>
            </a:r>
            <a:r>
              <a:rPr lang="en-US" altLang="ko-KR">
                <a:latin typeface="HY중고딕" panose="02030600000101010101" pitchFamily="18" charset="-127"/>
              </a:rPr>
              <a:t>?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Agentic AI 기반 멀티 에이전트 시스템: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데이터 수집 에이전트: 센서 데이터, 품질 정보 수집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분석 에이전트: CTQ 트렌드 분석, 이상 패턴 탐지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시뮬레이션 에이전트: 보정값 변경 시뮬레이션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조정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오케스트레이션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에이전트: 최적 보정값 결정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개별 설비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파라미터 단위가 아니라 라인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공정 전체 맥락을 반영한 보정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공정 조건 최적화하여 불량률 감소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인력 업무 전환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160" y="0"/>
            <a:ext cx="76274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도입 전 고려사항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및 리스트 관리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37490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연동 복잡성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기존 인프라와 긴밀히 연동 필수</a:t>
            </a:r>
            <a:endParaRPr lang="en-US">
              <a:latin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</a:rPr>
              <a:t>  </a:t>
            </a:r>
            <a:r>
              <a:rPr>
                <a:latin typeface="HY중고딕" panose="02030600000101010101" pitchFamily="18" charset="-127"/>
              </a:rPr>
              <a:t>챗봇 도입보다 많은 시간과 비용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정확성 문제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의사결정 품질은 데이터 품질에 따라 좌우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데이터 거버넌스 체계 구축 필수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설명가능성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의사결정 과정 투명성 확보 필요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77312A-163F-28AF-A4DB-FCBCE978A8F5}"/>
              </a:ext>
            </a:extLst>
          </p:cNvPr>
          <p:cNvGrpSpPr/>
          <p:nvPr/>
        </p:nvGrpSpPr>
        <p:grpSpPr>
          <a:xfrm>
            <a:off x="4572000" y="936486"/>
            <a:ext cx="4351020" cy="2893100"/>
            <a:chOff x="457200" y="1005840"/>
            <a:chExt cx="4351020" cy="2893100"/>
          </a:xfrm>
        </p:grpSpPr>
        <p:sp>
          <p:nvSpPr>
            <p:cNvPr id="6" name="TextBox 5"/>
            <p:cNvSpPr txBox="1"/>
            <p:nvPr/>
          </p:nvSpPr>
          <p:spPr>
            <a:xfrm>
              <a:off x="457200" y="1005840"/>
              <a:ext cx="4351020" cy="2893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보안 위협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시스템 해킹, 악의적 사용 → 다층 보안 구조 필요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시스템 실패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AI 오작동 → 폴백 메커니즘, 장애 대응 프로토콜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지속적 모니터링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실시간 행동 감시, 일일/주간/월간 검토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9BC574-AFD6-609F-3BAD-4C9C5E82CA42}"/>
                </a:ext>
              </a:extLst>
            </p:cNvPr>
            <p:cNvSpPr txBox="1"/>
            <p:nvPr/>
          </p:nvSpPr>
          <p:spPr>
            <a:xfrm>
              <a:off x="1973580" y="2720340"/>
              <a:ext cx="108395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>
                  <a:solidFill>
                    <a:srgbClr val="92D050"/>
                  </a:solidFill>
                </a:rPr>
                <a:t>Fallback</a:t>
              </a:r>
              <a:r>
                <a:rPr lang="ko-KR" altLang="en-US" sz="600">
                  <a:solidFill>
                    <a:srgbClr val="92D050"/>
                  </a:solidFill>
                </a:rPr>
                <a:t> </a:t>
              </a:r>
              <a:r>
                <a:rPr lang="en-US" altLang="ko-KR" sz="600">
                  <a:solidFill>
                    <a:srgbClr val="92D050"/>
                  </a:solidFill>
                </a:rPr>
                <a:t>:</a:t>
              </a:r>
              <a:r>
                <a:rPr lang="ko-KR" altLang="en-US" sz="600">
                  <a:solidFill>
                    <a:srgbClr val="92D050"/>
                  </a:solidFill>
                </a:rPr>
                <a:t> 실패 시 대체 동작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4778F-3A2D-3F62-FA62-9978E0EAE1C7}"/>
              </a:ext>
            </a:extLst>
          </p:cNvPr>
          <p:cNvSpPr txBox="1"/>
          <p:nvPr/>
        </p:nvSpPr>
        <p:spPr>
          <a:xfrm>
            <a:off x="1424940" y="3428226"/>
            <a:ext cx="14574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>
                <a:solidFill>
                  <a:srgbClr val="92D050"/>
                </a:solidFill>
              </a:rPr>
              <a:t>Governance : </a:t>
            </a:r>
            <a:r>
              <a:rPr lang="ko-KR" altLang="en-US" sz="600">
                <a:solidFill>
                  <a:srgbClr val="92D050"/>
                </a:solidFill>
              </a:rPr>
              <a:t>시스템 관리 및 감시 체계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1817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결론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260" y="3125979"/>
            <a:ext cx="82296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기업의 준비: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지금 현실로 다가온 기술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경쟁 우위 확보의 핵심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책임감 있는 도입: 자동화와 인간 감독의 균형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D68FD9-E61D-A077-E9C2-EF44747E052B}"/>
              </a:ext>
            </a:extLst>
          </p:cNvPr>
          <p:cNvGrpSpPr/>
          <p:nvPr/>
        </p:nvGrpSpPr>
        <p:grpSpPr>
          <a:xfrm>
            <a:off x="1263705" y="1518776"/>
            <a:ext cx="1997915" cy="1256183"/>
            <a:chOff x="6612945" y="1315567"/>
            <a:chExt cx="1997915" cy="125618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F9FF3EF-C223-F820-1A21-69843FFF7DB7}"/>
                </a:ext>
              </a:extLst>
            </p:cNvPr>
            <p:cNvGrpSpPr/>
            <p:nvPr/>
          </p:nvGrpSpPr>
          <p:grpSpPr>
            <a:xfrm>
              <a:off x="6801106" y="1632937"/>
              <a:ext cx="1809754" cy="938813"/>
              <a:chOff x="6909714" y="3619499"/>
              <a:chExt cx="1809754" cy="1231293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F6CB103D-4CC7-3907-18F6-6F38FB57B3DD}"/>
                  </a:ext>
                </a:extLst>
              </p:cNvPr>
              <p:cNvSpPr/>
              <p:nvPr/>
            </p:nvSpPr>
            <p:spPr>
              <a:xfrm>
                <a:off x="6955155" y="3619499"/>
                <a:ext cx="1729740" cy="123129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B45BD3-5561-8D21-93D1-D7ED793FE763}"/>
                  </a:ext>
                </a:extLst>
              </p:cNvPr>
              <p:cNvSpPr txBox="1"/>
              <p:nvPr/>
            </p:nvSpPr>
            <p:spPr>
              <a:xfrm>
                <a:off x="6909714" y="3822034"/>
                <a:ext cx="18097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‘</a:t>
                </a:r>
                <a:r>
                  <a:rPr lang="ko-KR" altLang="en-US">
                    <a:solidFill>
                      <a:srgbClr val="FF0000"/>
                    </a:solidFill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생각하는힘</a:t>
                </a:r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＇</a:t>
                </a:r>
                <a:b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</a:br>
                <a:r>
                  <a:rPr lang="ko-KR" altLang="en-US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을 부여받은 </a:t>
                </a:r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AI</a:t>
                </a:r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DB21937-D7E8-1DEB-F6AB-595896043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2945" y="1315567"/>
              <a:ext cx="467203" cy="80676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6AE6864-E869-B1D4-20E0-0DCC3399AE31}"/>
              </a:ext>
            </a:extLst>
          </p:cNvPr>
          <p:cNvSpPr txBox="1"/>
          <p:nvPr/>
        </p:nvSpPr>
        <p:spPr>
          <a:xfrm>
            <a:off x="423146" y="871009"/>
            <a:ext cx="27188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sz="3000">
                <a:latin typeface="HY중고딕" panose="02030600000101010101" pitchFamily="18" charset="-127"/>
              </a:rPr>
              <a:t>Agentic AI</a:t>
            </a:r>
            <a:r>
              <a:rPr lang="ko-KR" altLang="en-US" sz="3000">
                <a:latin typeface="HY중고딕" panose="02030600000101010101" pitchFamily="18" charset="-127"/>
              </a:rPr>
              <a:t>란</a:t>
            </a:r>
            <a:r>
              <a:rPr lang="en-US" altLang="ko-KR" sz="3000">
                <a:latin typeface="HY중고딕" panose="02030600000101010101" pitchFamily="18" charset="-127"/>
              </a:rPr>
              <a:t>?</a:t>
            </a:r>
            <a:endParaRPr sz="3000">
              <a:latin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19057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2024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년 생성형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42212-C365-58F3-C474-AB08116B4E0C}"/>
              </a:ext>
            </a:extLst>
          </p:cNvPr>
          <p:cNvSpPr txBox="1"/>
          <p:nvPr/>
        </p:nvSpPr>
        <p:spPr>
          <a:xfrm>
            <a:off x="188553" y="741908"/>
            <a:ext cx="5164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주요 사용 사례와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ROI</a:t>
            </a:r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49CB4-58CD-CFA6-0573-280681EB51B7}"/>
              </a:ext>
            </a:extLst>
          </p:cNvPr>
          <p:cNvSpPr txBox="1"/>
          <p:nvPr/>
        </p:nvSpPr>
        <p:spPr>
          <a:xfrm>
            <a:off x="188553" y="2843902"/>
            <a:ext cx="5164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산업별 생성형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도입 현황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7EFCC6F-DAF8-930E-4676-D3C1C461C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263071"/>
              </p:ext>
            </p:extLst>
          </p:nvPr>
        </p:nvGraphicFramePr>
        <p:xfrm>
          <a:off x="457199" y="1137367"/>
          <a:ext cx="7678959" cy="156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9583">
                  <a:extLst>
                    <a:ext uri="{9D8B030D-6E8A-4147-A177-3AD203B41FA5}">
                      <a16:colId xmlns:a16="http://schemas.microsoft.com/office/drawing/2014/main" val="875202009"/>
                    </a:ext>
                  </a:extLst>
                </a:gridCol>
                <a:gridCol w="5179376">
                  <a:extLst>
                    <a:ext uri="{9D8B030D-6E8A-4147-A177-3AD203B41FA5}">
                      <a16:colId xmlns:a16="http://schemas.microsoft.com/office/drawing/2014/main" val="866370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Code Copilot(51%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도입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GitHub Copilot, Codeium, Cursor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등으로 개발 생산성 향상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5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지원 챗봇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(31%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도입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24/7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지원 제공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: Aisera, Decagon, Sierra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91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엔터프라이즈 검색 및 데이터 변환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(28%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도입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사일로 통합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: Glean, Sana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109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회의 요약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(24%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도입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Fireflies.ai, Otter.ai, Fathom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으로 회의 효율 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8479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9DF1177-BED6-B7E2-DDBF-6CB8D9508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223268"/>
              </p:ext>
            </p:extLst>
          </p:nvPr>
        </p:nvGraphicFramePr>
        <p:xfrm>
          <a:off x="457198" y="3323793"/>
          <a:ext cx="5623228" cy="156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1587">
                  <a:extLst>
                    <a:ext uri="{9D8B030D-6E8A-4147-A177-3AD203B41FA5}">
                      <a16:colId xmlns:a16="http://schemas.microsoft.com/office/drawing/2014/main" val="875202009"/>
                    </a:ext>
                  </a:extLst>
                </a:gridCol>
                <a:gridCol w="3651641">
                  <a:extLst>
                    <a:ext uri="{9D8B030D-6E8A-4147-A177-3AD203B41FA5}">
                      <a16:colId xmlns:a16="http://schemas.microsoft.com/office/drawing/2014/main" val="866370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헬스케어 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($5</a:t>
                      </a:r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억 지출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자동화된 의료 문서화 및 환자 관리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: Abridge, Notable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5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법률 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($3.5</a:t>
                      </a:r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억 지출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계약 검토 및 소송 준비 자동화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: Harvey, Everlaw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91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금융 서비스 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($1</a:t>
                      </a:r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억 지출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회계 및 규제 준수 개선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: Numeric, Rogo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109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미디어 및 엔터테인먼트 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($1</a:t>
                      </a:r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억 지출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콘텐츠 제작 효율 향상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: Runway, Descript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847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02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19057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2025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년 생성형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42212-C365-58F3-C474-AB08116B4E0C}"/>
              </a:ext>
            </a:extLst>
          </p:cNvPr>
          <p:cNvSpPr txBox="1"/>
          <p:nvPr/>
        </p:nvSpPr>
        <p:spPr>
          <a:xfrm>
            <a:off x="188553" y="828671"/>
            <a:ext cx="531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추론의 해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– AI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산업화 시대의 도래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6AA62F-31B7-6580-F7F1-159DF0E7401A}"/>
              </a:ext>
            </a:extLst>
          </p:cNvPr>
          <p:cNvSpPr txBox="1"/>
          <p:nvPr/>
        </p:nvSpPr>
        <p:spPr>
          <a:xfrm>
            <a:off x="235275" y="3228124"/>
            <a:ext cx="288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상업화와 생산성의 급상승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212388"/>
            <a:ext cx="8229600" cy="209146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2025</a:t>
            </a:r>
            <a:r>
              <a:rPr lang="ko-KR" altLang="en-US" sz="1200">
                <a:ea typeface="HY중고딕" panose="02030600000101010101" pitchFamily="18" charset="-127"/>
              </a:rPr>
              <a:t>년은 </a:t>
            </a:r>
            <a:r>
              <a:rPr lang="en-US" altLang="ko-KR" sz="1200">
                <a:ea typeface="HY중고딕" panose="02030600000101010101" pitchFamily="18" charset="-127"/>
              </a:rPr>
              <a:t>'</a:t>
            </a:r>
            <a:r>
              <a:rPr lang="ko-KR" altLang="en-US" sz="1200">
                <a:ea typeface="HY중고딕" panose="02030600000101010101" pitchFamily="18" charset="-127"/>
              </a:rPr>
              <a:t>추론</a:t>
            </a:r>
            <a:r>
              <a:rPr lang="en-US" altLang="ko-KR" sz="1200">
                <a:ea typeface="HY중고딕" panose="02030600000101010101" pitchFamily="18" charset="-127"/>
              </a:rPr>
              <a:t>(reasoning)</a:t>
            </a:r>
            <a:r>
              <a:rPr lang="ko-KR" altLang="en-US" sz="1200">
                <a:ea typeface="HY중고딕" panose="02030600000101010101" pitchFamily="18" charset="-127"/>
              </a:rPr>
              <a:t>의 해</a:t>
            </a:r>
            <a:r>
              <a:rPr lang="en-US" altLang="ko-KR" sz="1200">
                <a:ea typeface="HY중고딕" panose="02030600000101010101" pitchFamily="18" charset="-127"/>
              </a:rPr>
              <a:t>'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OpenAI·Google·Anthropic·DeepSeek</a:t>
            </a:r>
            <a:r>
              <a:rPr lang="ko-KR" altLang="en-US" sz="1200">
                <a:ea typeface="HY중고딕" panose="02030600000101010101" pitchFamily="18" charset="-127"/>
              </a:rPr>
              <a:t>이 복잡한 사고 과정을 수행하는 모델 공개</a:t>
            </a: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주요 트렌드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OpenAI</a:t>
            </a:r>
            <a:r>
              <a:rPr lang="ko-KR" altLang="en-US" sz="1200">
                <a:ea typeface="HY중고딕" panose="02030600000101010101" pitchFamily="18" charset="-127"/>
              </a:rPr>
              <a:t>가 선두 유지</a:t>
            </a:r>
            <a:r>
              <a:rPr lang="en-US" altLang="ko-KR" sz="1200">
                <a:ea typeface="HY중고딕" panose="02030600000101010101" pitchFamily="18" charset="-127"/>
              </a:rPr>
              <a:t>, </a:t>
            </a:r>
            <a:r>
              <a:rPr lang="ko-KR" altLang="en-US" sz="1200">
                <a:ea typeface="HY중고딕" panose="02030600000101010101" pitchFamily="18" charset="-127"/>
              </a:rPr>
              <a:t>중국의 부상 두드러짐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DeepSeek·Qwen·Kimi</a:t>
            </a:r>
            <a:r>
              <a:rPr lang="ko-KR" altLang="en-US" sz="1200">
                <a:ea typeface="HY중고딕" panose="02030600000101010101" pitchFamily="18" charset="-127"/>
              </a:rPr>
              <a:t>가 </a:t>
            </a:r>
            <a:r>
              <a:rPr lang="en-US" altLang="ko-KR" sz="1200">
                <a:ea typeface="HY중고딕" panose="02030600000101010101" pitchFamily="18" charset="-127"/>
              </a:rPr>
              <a:t>GPT-5 </a:t>
            </a:r>
            <a:r>
              <a:rPr lang="ko-KR" altLang="en-US" sz="1200">
                <a:ea typeface="HY중고딕" panose="02030600000101010101" pitchFamily="18" charset="-127"/>
              </a:rPr>
              <a:t>수준에 근접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글로벌 </a:t>
            </a:r>
            <a:r>
              <a:rPr lang="en-US" altLang="ko-KR" sz="1200">
                <a:ea typeface="HY중고딕" panose="02030600000101010101" pitchFamily="18" charset="-127"/>
              </a:rPr>
              <a:t>2</a:t>
            </a:r>
            <a:r>
              <a:rPr lang="ko-KR" altLang="en-US" sz="1200">
                <a:ea typeface="HY중고딕" panose="02030600000101010101" pitchFamily="18" charset="-127"/>
              </a:rPr>
              <a:t>위 경쟁 구도 형성</a:t>
            </a: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산업의 본격적 상업화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주요 기업 연간 매출 </a:t>
            </a:r>
            <a:r>
              <a:rPr lang="en-US" altLang="ko-KR" sz="1200">
                <a:ea typeface="HY중고딕" panose="02030600000101010101" pitchFamily="18" charset="-127"/>
              </a:rPr>
              <a:t>200</a:t>
            </a:r>
            <a:r>
              <a:rPr lang="ko-KR" altLang="en-US" sz="1200">
                <a:ea typeface="HY중고딕" panose="02030600000101010101" pitchFamily="18" charset="-127"/>
              </a:rPr>
              <a:t>억 달러 근접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미국 기업의 </a:t>
            </a:r>
            <a:r>
              <a:rPr lang="en-US" altLang="ko-KR" sz="1200">
                <a:ea typeface="HY중고딕" panose="02030600000101010101" pitchFamily="18" charset="-127"/>
              </a:rPr>
              <a:t>44%</a:t>
            </a:r>
            <a:r>
              <a:rPr lang="ko-KR" altLang="en-US" sz="1200">
                <a:ea typeface="HY중고딕" panose="02030600000101010101" pitchFamily="18" charset="-127"/>
              </a:rPr>
              <a:t>가 유료 </a:t>
            </a: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도구 사용 중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111EC4-6E5E-52C2-3A49-CAB5D2C7E4CA}"/>
              </a:ext>
            </a:extLst>
          </p:cNvPr>
          <p:cNvSpPr txBox="1">
            <a:spLocks/>
          </p:cNvSpPr>
          <p:nvPr/>
        </p:nvSpPr>
        <p:spPr>
          <a:xfrm>
            <a:off x="457200" y="3650852"/>
            <a:ext cx="4995828" cy="14083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</a:t>
            </a:r>
            <a:r>
              <a:rPr lang="ko-KR" altLang="en-US" sz="1200">
                <a:ea typeface="HY중고딕" panose="02030600000101010101" pitchFamily="18" charset="-127"/>
              </a:rPr>
              <a:t>의 경제적 실체 본격화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기업 연 매출 </a:t>
            </a:r>
            <a:r>
              <a:rPr lang="en-US" altLang="ko-KR" sz="1200">
                <a:ea typeface="HY중고딕" panose="02030600000101010101" pitchFamily="18" charset="-127"/>
              </a:rPr>
              <a:t>200</a:t>
            </a:r>
            <a:r>
              <a:rPr lang="ko-KR" altLang="en-US" sz="1200">
                <a:ea typeface="HY중고딕" panose="02030600000101010101" pitchFamily="18" charset="-127"/>
              </a:rPr>
              <a:t>억 달러 근접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가격 대비 성능</a:t>
            </a:r>
            <a:r>
              <a:rPr lang="en-US" altLang="ko-KR" sz="1200">
                <a:ea typeface="HY중고딕" panose="02030600000101010101" pitchFamily="18" charset="-127"/>
              </a:rPr>
              <a:t>: 6~8</a:t>
            </a:r>
            <a:r>
              <a:rPr lang="ko-KR" altLang="en-US" sz="1200">
                <a:ea typeface="HY중고딕" panose="02030600000101010101" pitchFamily="18" charset="-127"/>
              </a:rPr>
              <a:t>개월마다 </a:t>
            </a:r>
            <a:r>
              <a:rPr lang="en-US" altLang="ko-KR" sz="1200">
                <a:ea typeface="HY중고딕" panose="02030600000101010101" pitchFamily="18" charset="-127"/>
              </a:rPr>
              <a:t>2</a:t>
            </a:r>
            <a:r>
              <a:rPr lang="ko-KR" altLang="en-US" sz="1200">
                <a:ea typeface="HY중고딕" panose="02030600000101010101" pitchFamily="18" charset="-127"/>
              </a:rPr>
              <a:t>배 개선</a:t>
            </a: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도입률 급상승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평균 계약액 </a:t>
            </a:r>
            <a:r>
              <a:rPr lang="en-US" altLang="ko-KR" sz="1200">
                <a:ea typeface="HY중고딕" panose="02030600000101010101" pitchFamily="18" charset="-127"/>
              </a:rPr>
              <a:t>53</a:t>
            </a:r>
            <a:r>
              <a:rPr lang="ko-KR" altLang="en-US" sz="1200">
                <a:ea typeface="HY중고딕" panose="02030600000101010101" pitchFamily="18" charset="-127"/>
              </a:rPr>
              <a:t>만 달러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기반 스타트업 성장 속도</a:t>
            </a:r>
            <a:r>
              <a:rPr lang="en-US" altLang="ko-KR" sz="1200">
                <a:ea typeface="HY중고딕" panose="02030600000101010101" pitchFamily="18" charset="-127"/>
              </a:rPr>
              <a:t>: </a:t>
            </a:r>
            <a:r>
              <a:rPr lang="ko-KR" altLang="en-US" sz="1200">
                <a:ea typeface="HY중고딕" panose="02030600000101010101" pitchFamily="18" charset="-127"/>
              </a:rPr>
              <a:t>일반 기업 대비 </a:t>
            </a:r>
            <a:r>
              <a:rPr lang="en-US" altLang="ko-KR" sz="1200">
                <a:ea typeface="HY중고딕" panose="02030600000101010101" pitchFamily="18" charset="-127"/>
              </a:rPr>
              <a:t>1.5</a:t>
            </a:r>
            <a:r>
              <a:rPr lang="ko-KR" altLang="en-US" sz="1200">
                <a:ea typeface="HY중고딕" panose="02030600000101010101" pitchFamily="18" charset="-127"/>
              </a:rPr>
              <a:t>배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269479" y="3653392"/>
            <a:ext cx="3614218" cy="14058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실무자 사용 현황 </a:t>
            </a:r>
            <a:r>
              <a:rPr lang="en-US" altLang="ko-KR" sz="1200">
                <a:ea typeface="HY중고딕" panose="02030600000101010101" pitchFamily="18" charset="-127"/>
              </a:rPr>
              <a:t>(1,200</a:t>
            </a:r>
            <a:r>
              <a:rPr lang="ko-KR" altLang="en-US" sz="1200">
                <a:ea typeface="HY중고딕" panose="02030600000101010101" pitchFamily="18" charset="-127"/>
              </a:rPr>
              <a:t>명</a:t>
            </a:r>
            <a:r>
              <a:rPr lang="en-US" altLang="ko-KR" sz="1200">
                <a:ea typeface="HY중고딕" panose="02030600000101010101" pitchFamily="18" charset="-127"/>
              </a:rPr>
              <a:t>+ </a:t>
            </a:r>
            <a:r>
              <a:rPr lang="ko-KR" altLang="en-US" sz="1200">
                <a:ea typeface="HY중고딕" panose="02030600000101010101" pitchFamily="18" charset="-127"/>
              </a:rPr>
              <a:t>조사</a:t>
            </a:r>
            <a:r>
              <a:rPr lang="en-US" altLang="ko-KR" sz="1200">
                <a:ea typeface="HY중고딕" panose="02030600000101010101" pitchFamily="18" charset="-127"/>
              </a:rPr>
              <a:t>):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95%</a:t>
            </a:r>
            <a:r>
              <a:rPr lang="ko-KR" altLang="en-US" sz="1200">
                <a:ea typeface="HY중고딕" panose="02030600000101010101" pitchFamily="18" charset="-127"/>
              </a:rPr>
              <a:t>가 업무나 일상에서 </a:t>
            </a: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사용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76%</a:t>
            </a:r>
            <a:r>
              <a:rPr lang="ko-KR" altLang="en-US" sz="1200">
                <a:ea typeface="HY중고딕" panose="02030600000101010101" pitchFamily="18" charset="-127"/>
              </a:rPr>
              <a:t>가 개인 비용으로 구독</a:t>
            </a: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</a:t>
            </a:r>
            <a:r>
              <a:rPr lang="ko-KR" altLang="en-US" sz="1200">
                <a:ea typeface="HY중고딕" panose="02030600000101010101" pitchFamily="18" charset="-127"/>
              </a:rPr>
              <a:t>는 보편적 생산성 향상 수단으로 자리잡음</a:t>
            </a:r>
            <a:endParaRPr lang="en-US" altLang="ko-KR" sz="12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기업의 </a:t>
            </a:r>
            <a:r>
              <a:rPr lang="en-US" altLang="ko-KR" sz="1200">
                <a:ea typeface="HY중고딕" panose="02030600000101010101" pitchFamily="18" charset="-127"/>
              </a:rPr>
              <a:t>63%</a:t>
            </a:r>
            <a:r>
              <a:rPr lang="ko-KR" altLang="en-US" sz="1200">
                <a:ea typeface="HY중고딕" panose="02030600000101010101" pitchFamily="18" charset="-127"/>
              </a:rPr>
              <a:t>가 </a:t>
            </a:r>
            <a:r>
              <a:rPr lang="en-US" altLang="ko-KR" sz="1200">
                <a:ea typeface="HY중고딕" panose="02030600000101010101" pitchFamily="18" charset="-127"/>
              </a:rPr>
              <a:t>AI Agent</a:t>
            </a:r>
            <a:r>
              <a:rPr lang="ko-KR" altLang="en-US" sz="1200">
                <a:ea typeface="HY중고딕" panose="02030600000101010101" pitchFamily="18" charset="-127"/>
              </a:rPr>
              <a:t>를 </a:t>
            </a:r>
            <a:r>
              <a:rPr lang="en-US" altLang="ko-KR" sz="1200">
                <a:ea typeface="HY중고딕" panose="02030600000101010101" pitchFamily="18" charset="-127"/>
              </a:rPr>
              <a:t>2026</a:t>
            </a:r>
            <a:r>
              <a:rPr lang="ko-KR" altLang="en-US" sz="1200">
                <a:ea typeface="HY중고딕" panose="02030600000101010101" pitchFamily="18" charset="-127"/>
              </a:rPr>
              <a:t>년 내에 매우 중요한 전략으로 보고 있음</a:t>
            </a:r>
          </a:p>
        </p:txBody>
      </p:sp>
    </p:spTree>
    <p:extLst>
      <p:ext uri="{BB962C8B-B14F-4D97-AF65-F5344CB8AC3E}">
        <p14:creationId xmlns:p14="http://schemas.microsoft.com/office/powerpoint/2010/main" val="418662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61376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도입 실패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93F4C2-09C0-2F16-F16F-9029A370183E}"/>
              </a:ext>
            </a:extLst>
          </p:cNvPr>
          <p:cNvSpPr txBox="1"/>
          <p:nvPr/>
        </p:nvSpPr>
        <p:spPr>
          <a:xfrm>
            <a:off x="188553" y="828671"/>
            <a:ext cx="531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요약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84AA02-4867-89B7-778D-74BA89E45964}"/>
              </a:ext>
            </a:extLst>
          </p:cNvPr>
          <p:cNvSpPr txBox="1">
            <a:spLocks/>
          </p:cNvSpPr>
          <p:nvPr/>
        </p:nvSpPr>
        <p:spPr>
          <a:xfrm>
            <a:off x="457200" y="1295154"/>
            <a:ext cx="8229600" cy="31779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최근 </a:t>
            </a:r>
            <a:r>
              <a:rPr lang="en-US" altLang="ko-KR" sz="1400">
                <a:ea typeface="HY중고딕" panose="02030600000101010101" pitchFamily="18" charset="-127"/>
              </a:rPr>
              <a:t>2</a:t>
            </a:r>
            <a:r>
              <a:rPr lang="ko-KR" altLang="en-US" sz="1400">
                <a:ea typeface="HY중고딕" panose="02030600000101010101" pitchFamily="18" charset="-127"/>
              </a:rPr>
              <a:t>년간 기업들의 생성형 </a:t>
            </a:r>
            <a:r>
              <a:rPr lang="en-US" altLang="ko-KR" sz="1400">
                <a:ea typeface="HY중고딕" panose="02030600000101010101" pitchFamily="18" charset="-127"/>
              </a:rPr>
              <a:t>AI(GenAI) </a:t>
            </a:r>
            <a:r>
              <a:rPr lang="ko-KR" altLang="en-US" sz="1400">
                <a:ea typeface="HY중고딕" panose="02030600000101010101" pitchFamily="18" charset="-127"/>
              </a:rPr>
              <a:t>대규모 도입</a:t>
            </a:r>
          </a:p>
          <a:p>
            <a:pPr lvl="1"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실질적 생산성 향상과 사업 가치 창출은 극소수</a:t>
            </a:r>
            <a:r>
              <a:rPr lang="en-US" altLang="ko-KR" sz="1400">
                <a:ea typeface="HY중고딕" panose="02030600000101010101" pitchFamily="18" charset="-127"/>
              </a:rPr>
              <a:t>(</a:t>
            </a:r>
            <a:r>
              <a:rPr lang="ko-KR" altLang="en-US" sz="1400">
                <a:ea typeface="HY중고딕" panose="02030600000101010101" pitchFamily="18" charset="-127"/>
              </a:rPr>
              <a:t>약 </a:t>
            </a:r>
            <a:r>
              <a:rPr lang="en-US" altLang="ko-KR" sz="1400">
                <a:ea typeface="HY중고딕" panose="02030600000101010101" pitchFamily="18" charset="-127"/>
              </a:rPr>
              <a:t>5%)</a:t>
            </a:r>
            <a:r>
              <a:rPr lang="ko-KR" altLang="en-US" sz="1400">
                <a:ea typeface="HY중고딕" panose="02030600000101010101" pitchFamily="18" charset="-127"/>
              </a:rPr>
              <a:t>에 한정</a:t>
            </a:r>
          </a:p>
          <a:p>
            <a:pPr>
              <a:defRPr sz="1400"/>
            </a:pPr>
            <a:endParaRPr lang="ko-KR" altLang="en-US" sz="14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도입 실패의 주요 원인</a:t>
            </a:r>
            <a:r>
              <a:rPr lang="en-US" altLang="ko-KR" sz="14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기술력 부족이 아닌 내부 정치</a:t>
            </a:r>
            <a:r>
              <a:rPr lang="en-US" altLang="ko-KR" sz="1400">
                <a:ea typeface="HY중고딕" panose="02030600000101010101" pitchFamily="18" charset="-127"/>
              </a:rPr>
              <a:t>, </a:t>
            </a:r>
            <a:r>
              <a:rPr lang="ko-KR" altLang="en-US" sz="1400">
                <a:ea typeface="HY중고딕" panose="02030600000101010101" pitchFamily="18" charset="-127"/>
              </a:rPr>
              <a:t>레거시 시스템</a:t>
            </a:r>
            <a:r>
              <a:rPr lang="en-US" altLang="ko-KR" sz="1400">
                <a:ea typeface="HY중고딕" panose="02030600000101010101" pitchFamily="18" charset="-127"/>
              </a:rPr>
              <a:t>, </a:t>
            </a:r>
            <a:r>
              <a:rPr lang="ko-KR" altLang="en-US" sz="1400">
                <a:ea typeface="HY중고딕" panose="02030600000101010101" pitchFamily="18" charset="-127"/>
              </a:rPr>
              <a:t>조직 설계 부재</a:t>
            </a:r>
          </a:p>
          <a:p>
            <a:pPr>
              <a:defRPr sz="1400"/>
            </a:pPr>
            <a:endParaRPr lang="ko-KR" altLang="en-US" sz="14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en-US" altLang="ko-KR" sz="1400">
                <a:ea typeface="HY중고딕" panose="02030600000101010101" pitchFamily="18" charset="-127"/>
              </a:rPr>
              <a:t>2025</a:t>
            </a:r>
            <a:r>
              <a:rPr lang="ko-KR" altLang="en-US" sz="1400">
                <a:ea typeface="HY중고딕" panose="02030600000101010101" pitchFamily="18" charset="-127"/>
              </a:rPr>
              <a:t>년 </a:t>
            </a:r>
            <a:r>
              <a:rPr lang="en-US" altLang="ko-KR" sz="1400">
                <a:ea typeface="HY중고딕" panose="02030600000101010101" pitchFamily="18" charset="-127"/>
              </a:rPr>
              <a:t>'</a:t>
            </a:r>
            <a:r>
              <a:rPr lang="ko-KR" altLang="en-US" sz="1400">
                <a:ea typeface="HY중고딕" panose="02030600000101010101" pitchFamily="18" charset="-127"/>
              </a:rPr>
              <a:t>완전 자율 </a:t>
            </a:r>
            <a:r>
              <a:rPr lang="en-US" altLang="ko-KR" sz="1400">
                <a:ea typeface="HY중고딕" panose="02030600000101010101" pitchFamily="18" charset="-127"/>
              </a:rPr>
              <a:t>AI </a:t>
            </a:r>
            <a:r>
              <a:rPr lang="ko-KR" altLang="en-US" sz="1400">
                <a:ea typeface="HY중고딕" panose="02030600000101010101" pitchFamily="18" charset="-127"/>
              </a:rPr>
              <a:t>에이전트의 해</a:t>
            </a:r>
            <a:r>
              <a:rPr lang="en-US" altLang="ko-KR" sz="1400">
                <a:ea typeface="HY중고딕" panose="02030600000101010101" pitchFamily="18" charset="-127"/>
              </a:rPr>
              <a:t>' </a:t>
            </a:r>
            <a:r>
              <a:rPr lang="ko-KR" altLang="en-US" sz="1400">
                <a:ea typeface="HY중고딕" panose="02030600000101010101" pitchFamily="18" charset="-127"/>
              </a:rPr>
              <a:t>과대광고</a:t>
            </a:r>
            <a:r>
              <a:rPr lang="en-US" altLang="ko-KR" sz="14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프로덕션급 완전 자율 에이전트는 여전히 실현 불가능</a:t>
            </a:r>
          </a:p>
          <a:p>
            <a:pPr>
              <a:defRPr sz="1400"/>
            </a:pPr>
            <a:endParaRPr lang="ko-KR" altLang="en-US" sz="14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기술적 현실</a:t>
            </a:r>
            <a:r>
              <a:rPr lang="en-US" altLang="ko-KR" sz="14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완전 자율 에이전트는 에러 누적과 비용 문제로 시기상조</a:t>
            </a:r>
          </a:p>
          <a:p>
            <a:pPr lvl="1">
              <a:defRPr sz="1400"/>
            </a:pPr>
            <a:r>
              <a:rPr lang="en-US" altLang="ko-KR" sz="1400">
                <a:ea typeface="HY중고딕" panose="02030600000101010101" pitchFamily="18" charset="-127"/>
              </a:rPr>
              <a:t>'Human-in-the-loop' </a:t>
            </a:r>
            <a:r>
              <a:rPr lang="ko-KR" altLang="en-US" sz="1400">
                <a:ea typeface="HY중고딕" panose="02030600000101010101" pitchFamily="18" charset="-127"/>
              </a:rPr>
              <a:t>기반 도구 설계 필수</a:t>
            </a:r>
          </a:p>
        </p:txBody>
      </p:sp>
    </p:spTree>
    <p:extLst>
      <p:ext uri="{BB962C8B-B14F-4D97-AF65-F5344CB8AC3E}">
        <p14:creationId xmlns:p14="http://schemas.microsoft.com/office/powerpoint/2010/main" val="783031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61376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도입 실패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1BA515-EB5C-4F73-21D0-326587B00465}"/>
              </a:ext>
            </a:extLst>
          </p:cNvPr>
          <p:cNvGrpSpPr/>
          <p:nvPr/>
        </p:nvGrpSpPr>
        <p:grpSpPr>
          <a:xfrm>
            <a:off x="188553" y="774883"/>
            <a:ext cx="7852788" cy="2452409"/>
            <a:chOff x="188553" y="721093"/>
            <a:chExt cx="7852788" cy="24524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93F4C2-09C0-2F16-F16F-9029A370183E}"/>
                </a:ext>
              </a:extLst>
            </p:cNvPr>
            <p:cNvSpPr txBox="1"/>
            <p:nvPr/>
          </p:nvSpPr>
          <p:spPr>
            <a:xfrm>
              <a:off x="188553" y="721093"/>
              <a:ext cx="581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0" i="0">
                  <a:solidFill>
                    <a:srgbClr val="363737"/>
                  </a:solidFill>
                  <a:effectLst/>
                  <a:latin typeface="HY중고딕" panose="02030600000101010101" pitchFamily="18" charset="-127"/>
                  <a:ea typeface="HY중고딕" panose="02030600000101010101" pitchFamily="18" charset="-127"/>
                </a:rPr>
                <a:t>MIT Erik Brynjolfsson</a:t>
              </a:r>
              <a:r>
                <a:rPr lang="ko-KR" altLang="en-US" b="0" i="0">
                  <a:solidFill>
                    <a:srgbClr val="363737"/>
                  </a:solidFill>
                  <a:effectLst/>
                  <a:latin typeface="HY중고딕" panose="02030600000101010101" pitchFamily="18" charset="-127"/>
                  <a:ea typeface="HY중고딕" panose="02030600000101010101" pitchFamily="18" charset="-127"/>
                </a:rPr>
                <a:t>의</a:t>
              </a:r>
              <a:r>
                <a:rPr lang="en-US" altLang="ko-KR" b="0" i="0">
                  <a:solidFill>
                    <a:srgbClr val="363737"/>
                  </a:solidFill>
                  <a:effectLst/>
                  <a:latin typeface="HY중고딕" panose="02030600000101010101" pitchFamily="18" charset="-127"/>
                  <a:ea typeface="HY중고딕" panose="02030600000101010101" pitchFamily="18" charset="-127"/>
                </a:rPr>
                <a:t>“productivity paradox 2.0”</a:t>
              </a:r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390ED527-192A-B640-53AF-A6B92D76BCC8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1058799"/>
              <a:ext cx="7584141" cy="211470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Y중고딕" panose="02030600000101010101" pitchFamily="18" charset="-127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Y중고딕" panose="02030600000101010101" pitchFamily="18" charset="-127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Y중고딕" panose="02030600000101010101" pitchFamily="18" charset="-127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Y중고딕" panose="02030600000101010101" pitchFamily="18" charset="-127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Y중고딕" panose="02030600000101010101" pitchFamily="18" charset="-127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역사적 사례</a:t>
              </a:r>
              <a:r>
                <a:rPr lang="en-US" altLang="ko-KR" sz="1200">
                  <a:ea typeface="HY중고딕" panose="02030600000101010101" pitchFamily="18" charset="-127"/>
                </a:rPr>
                <a:t>: 1990</a:t>
              </a:r>
              <a:r>
                <a:rPr lang="ko-KR" altLang="en-US" sz="1200">
                  <a:ea typeface="HY중고딕" panose="02030600000101010101" pitchFamily="18" charset="-127"/>
                </a:rPr>
                <a:t>년대 </a:t>
              </a:r>
              <a:r>
                <a:rPr lang="en-US" altLang="ko-KR" sz="1200">
                  <a:ea typeface="HY중고딕" panose="02030600000101010101" pitchFamily="18" charset="-127"/>
                </a:rPr>
                <a:t>PC·IT </a:t>
              </a:r>
              <a:r>
                <a:rPr lang="ko-KR" altLang="en-US" sz="1200">
                  <a:ea typeface="HY중고딕" panose="02030600000101010101" pitchFamily="18" charset="-127"/>
                </a:rPr>
                <a:t>대규모 투자</a:t>
              </a:r>
            </a:p>
            <a:p>
              <a:pPr lvl="1"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생산성 지표는 </a:t>
              </a:r>
              <a:r>
                <a:rPr lang="en-US" altLang="ko-KR" sz="1200">
                  <a:ea typeface="HY중고딕" panose="02030600000101010101" pitchFamily="18" charset="-127"/>
                </a:rPr>
                <a:t>10~15</a:t>
              </a:r>
              <a:r>
                <a:rPr lang="ko-KR" altLang="en-US" sz="1200">
                  <a:ea typeface="HY중고딕" panose="02030600000101010101" pitchFamily="18" charset="-127"/>
                </a:rPr>
                <a:t>년간 거의 상승하지 않음</a:t>
              </a:r>
            </a:p>
            <a:p>
              <a:pPr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현재 상황</a:t>
              </a:r>
              <a:r>
                <a:rPr lang="en-US" altLang="ko-KR" sz="1200">
                  <a:ea typeface="HY중고딕" panose="02030600000101010101" pitchFamily="18" charset="-127"/>
                </a:rPr>
                <a:t>: '</a:t>
              </a:r>
              <a:r>
                <a:rPr lang="en-US" altLang="ko-KR" sz="1200" b="1">
                  <a:ea typeface="HY중고딕" panose="02030600000101010101" pitchFamily="18" charset="-127"/>
                </a:rPr>
                <a:t>High Adoption, Low Transformation</a:t>
              </a:r>
              <a:r>
                <a:rPr lang="en-US" altLang="ko-KR" sz="1200">
                  <a:ea typeface="HY중고딕" panose="02030600000101010101" pitchFamily="18" charset="-127"/>
                </a:rPr>
                <a:t>'</a:t>
              </a:r>
            </a:p>
            <a:p>
              <a:pPr lvl="1">
                <a:defRPr sz="1400"/>
              </a:pPr>
              <a:r>
                <a:rPr lang="en-US" altLang="ko-KR" sz="1200">
                  <a:ea typeface="HY중고딕" panose="02030600000101010101" pitchFamily="18" charset="-127"/>
                </a:rPr>
                <a:t>GenAI </a:t>
              </a:r>
              <a:r>
                <a:rPr lang="ko-KR" altLang="en-US" sz="1200">
                  <a:ea typeface="HY중고딕" panose="02030600000101010101" pitchFamily="18" charset="-127"/>
                </a:rPr>
                <a:t>도입률은 매우 높음</a:t>
              </a:r>
            </a:p>
            <a:p>
              <a:pPr lvl="1"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경제 전체 생산성 지표 및 기업 내부 구조 변화는 미미</a:t>
              </a:r>
            </a:p>
            <a:p>
              <a:pPr lvl="1"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단순 도입 단계에 머물러 있음</a:t>
              </a:r>
            </a:p>
            <a:p>
              <a:pPr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핵심 원인</a:t>
              </a:r>
              <a:r>
                <a:rPr lang="en-US" altLang="ko-KR" sz="1200">
                  <a:ea typeface="HY중고딕" panose="02030600000101010101" pitchFamily="18" charset="-127"/>
                </a:rPr>
                <a:t>:</a:t>
              </a:r>
            </a:p>
            <a:p>
              <a:pPr lvl="1">
                <a:defRPr sz="1400"/>
              </a:pPr>
              <a:r>
                <a:rPr lang="en-US" altLang="ko-KR" sz="1200">
                  <a:ea typeface="HY중고딕" panose="02030600000101010101" pitchFamily="18" charset="-127"/>
                </a:rPr>
                <a:t>AI</a:t>
              </a:r>
              <a:r>
                <a:rPr lang="ko-KR" altLang="en-US" sz="1200">
                  <a:ea typeface="HY중고딕" panose="02030600000101010101" pitchFamily="18" charset="-127"/>
                </a:rPr>
                <a:t>는 단독 기술로는 생산성을 끌어올리지 못함</a:t>
              </a:r>
            </a:p>
            <a:p>
              <a:pPr lvl="1">
                <a:defRPr sz="1400"/>
              </a:pPr>
              <a:r>
                <a:rPr lang="en-US" altLang="ko-KR" sz="1200">
                  <a:ea typeface="HY중고딕" panose="02030600000101010101" pitchFamily="18" charset="-127"/>
                </a:rPr>
                <a:t>“</a:t>
              </a:r>
              <a:r>
                <a:rPr lang="ko-KR" altLang="en-US" sz="1200">
                  <a:ea typeface="HY중고딕" panose="02030600000101010101" pitchFamily="18" charset="-127"/>
                </a:rPr>
                <a:t>조직 재설계 </a:t>
              </a:r>
              <a:r>
                <a:rPr lang="en-US" altLang="ko-KR" sz="1200">
                  <a:ea typeface="HY중고딕" panose="02030600000101010101" pitchFamily="18" charset="-127"/>
                </a:rPr>
                <a:t>+ </a:t>
              </a:r>
              <a:r>
                <a:rPr lang="ko-KR" altLang="en-US" sz="1200">
                  <a:ea typeface="HY중고딕" panose="02030600000101010101" pitchFamily="18" charset="-127"/>
                </a:rPr>
                <a:t>업무 프로세스 재구성 </a:t>
              </a:r>
              <a:r>
                <a:rPr lang="en-US" altLang="ko-KR" sz="1200">
                  <a:ea typeface="HY중고딕" panose="02030600000101010101" pitchFamily="18" charset="-127"/>
                </a:rPr>
                <a:t>+ </a:t>
              </a:r>
              <a:r>
                <a:rPr lang="ko-KR" altLang="en-US" sz="1200">
                  <a:ea typeface="HY중고딕" panose="02030600000101010101" pitchFamily="18" charset="-127"/>
                </a:rPr>
                <a:t>직원 스킬 변화</a:t>
              </a:r>
              <a:r>
                <a:rPr lang="en-US" altLang="ko-KR" sz="1200">
                  <a:ea typeface="HY중고딕" panose="02030600000101010101" pitchFamily="18" charset="-127"/>
                </a:rPr>
                <a:t>”</a:t>
              </a:r>
              <a:r>
                <a:rPr lang="ko-KR" altLang="en-US" sz="1200">
                  <a:ea typeface="HY중고딕" panose="02030600000101010101" pitchFamily="18" charset="-127"/>
                </a:rPr>
                <a:t>라는 </a:t>
              </a:r>
              <a:br>
                <a:rPr lang="en-US" altLang="ko-KR" sz="1200">
                  <a:ea typeface="HY중고딕" panose="02030600000101010101" pitchFamily="18" charset="-127"/>
                </a:rPr>
              </a:br>
              <a:r>
                <a:rPr lang="ko-KR" altLang="en-US" sz="1200">
                  <a:ea typeface="HY중고딕" panose="02030600000101010101" pitchFamily="18" charset="-127"/>
                </a:rPr>
                <a:t>보완재와 함께 할 때만 효과 발생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852129-F4D5-1450-258F-D6691A7166E4}"/>
              </a:ext>
            </a:extLst>
          </p:cNvPr>
          <p:cNvGrpSpPr/>
          <p:nvPr/>
        </p:nvGrpSpPr>
        <p:grpSpPr>
          <a:xfrm>
            <a:off x="188553" y="3385394"/>
            <a:ext cx="4930294" cy="1787247"/>
            <a:chOff x="188553" y="3277814"/>
            <a:chExt cx="4930294" cy="17872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AFE3EB-A2BE-D138-64D8-8D8907A8106E}"/>
                </a:ext>
              </a:extLst>
            </p:cNvPr>
            <p:cNvSpPr txBox="1"/>
            <p:nvPr/>
          </p:nvSpPr>
          <p:spPr>
            <a:xfrm>
              <a:off x="188553" y="3277814"/>
              <a:ext cx="31821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>
                  <a:latin typeface="HY중고딕" panose="02030600000101010101" pitchFamily="18" charset="-127"/>
                  <a:ea typeface="HY중고딕" panose="02030600000101010101" pitchFamily="18" charset="-127"/>
                </a:rPr>
                <a:t>GenAI Divide (95% vs 5%)</a:t>
              </a:r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E1D08B9-3B18-0906-E198-D8F468E75C85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3620252"/>
              <a:ext cx="4661647" cy="144480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Y중고딕" panose="02030600000101010101" pitchFamily="18" charset="-127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Y중고딕" panose="02030600000101010101" pitchFamily="18" charset="-127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Y중고딕" panose="02030600000101010101" pitchFamily="18" charset="-127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Y중고딕" panose="02030600000101010101" pitchFamily="18" charset="-127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Y중고딕" panose="02030600000101010101" pitchFamily="18" charset="-127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성공 기업 </a:t>
              </a:r>
              <a:r>
                <a:rPr lang="en-US" altLang="ko-KR" sz="1200">
                  <a:ea typeface="HY중고딕" panose="02030600000101010101" pitchFamily="18" charset="-127"/>
                </a:rPr>
                <a:t>(</a:t>
              </a:r>
              <a:r>
                <a:rPr lang="ko-KR" altLang="en-US" sz="1200">
                  <a:ea typeface="HY중고딕" panose="02030600000101010101" pitchFamily="18" charset="-127"/>
                </a:rPr>
                <a:t>약 </a:t>
              </a:r>
              <a:r>
                <a:rPr lang="en-US" altLang="ko-KR" sz="1200">
                  <a:ea typeface="HY중고딕" panose="02030600000101010101" pitchFamily="18" charset="-127"/>
                </a:rPr>
                <a:t>5%):</a:t>
              </a:r>
            </a:p>
            <a:p>
              <a:pPr lvl="1"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실질 </a:t>
              </a:r>
              <a:r>
                <a:rPr lang="en-US" altLang="ko-KR" sz="1200">
                  <a:ea typeface="HY중고딕" panose="02030600000101010101" pitchFamily="18" charset="-127"/>
                </a:rPr>
                <a:t>ROI </a:t>
              </a:r>
              <a:r>
                <a:rPr lang="ko-KR" altLang="en-US" sz="1200">
                  <a:ea typeface="HY중고딕" panose="02030600000101010101" pitchFamily="18" charset="-127"/>
                </a:rPr>
                <a:t>발생</a:t>
              </a:r>
              <a:r>
                <a:rPr lang="en-US" altLang="ko-KR" sz="1200">
                  <a:ea typeface="HY중고딕" panose="02030600000101010101" pitchFamily="18" charset="-127"/>
                </a:rPr>
                <a:t>, </a:t>
              </a:r>
              <a:r>
                <a:rPr lang="ko-KR" altLang="en-US" sz="1200">
                  <a:ea typeface="HY중고딕" panose="02030600000101010101" pitchFamily="18" charset="-127"/>
                </a:rPr>
                <a:t>매출</a:t>
              </a:r>
              <a:r>
                <a:rPr lang="en-US" altLang="ko-KR" sz="1200">
                  <a:ea typeface="HY중고딕" panose="02030600000101010101" pitchFamily="18" charset="-127"/>
                </a:rPr>
                <a:t>·</a:t>
              </a:r>
              <a:r>
                <a:rPr lang="ko-KR" altLang="en-US" sz="1200">
                  <a:ea typeface="HY중고딕" panose="02030600000101010101" pitchFamily="18" charset="-127"/>
                </a:rPr>
                <a:t>생산성 개선</a:t>
              </a:r>
            </a:p>
            <a:p>
              <a:pPr lvl="1"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학습</a:t>
              </a:r>
              <a:r>
                <a:rPr lang="en-US" altLang="ko-KR" sz="1200">
                  <a:ea typeface="HY중고딕" panose="02030600000101010101" pitchFamily="18" charset="-127"/>
                </a:rPr>
                <a:t>·</a:t>
              </a:r>
              <a:r>
                <a:rPr lang="ko-KR" altLang="en-US" sz="1200">
                  <a:ea typeface="HY중고딕" panose="02030600000101010101" pitchFamily="18" charset="-127"/>
                </a:rPr>
                <a:t>기억</a:t>
              </a:r>
              <a:r>
                <a:rPr lang="en-US" altLang="ko-KR" sz="1200">
                  <a:ea typeface="HY중고딕" panose="02030600000101010101" pitchFamily="18" charset="-127"/>
                </a:rPr>
                <a:t>·</a:t>
              </a:r>
              <a:r>
                <a:rPr lang="ko-KR" altLang="en-US" sz="1200">
                  <a:ea typeface="HY중고딕" panose="02030600000101010101" pitchFamily="18" charset="-127"/>
                </a:rPr>
                <a:t>적응이 가능한 에이전트형 시스템 구축</a:t>
              </a:r>
              <a:endParaRPr lang="en-US" altLang="ko-KR" sz="1200">
                <a:ea typeface="HY중고딕" panose="02030600000101010101" pitchFamily="18" charset="-127"/>
              </a:endParaRPr>
            </a:p>
            <a:p>
              <a:pPr lvl="1"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실제 업무 흐름에 깊게 통합</a:t>
              </a:r>
            </a:p>
            <a:p>
              <a:pPr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실패 기업 </a:t>
              </a:r>
              <a:r>
                <a:rPr lang="en-US" altLang="ko-KR" sz="1200">
                  <a:ea typeface="HY중고딕" panose="02030600000101010101" pitchFamily="18" charset="-127"/>
                </a:rPr>
                <a:t>(</a:t>
              </a:r>
              <a:r>
                <a:rPr lang="ko-KR" altLang="en-US" sz="1200">
                  <a:ea typeface="HY중고딕" panose="02030600000101010101" pitchFamily="18" charset="-127"/>
                </a:rPr>
                <a:t>약 </a:t>
              </a:r>
              <a:r>
                <a:rPr lang="en-US" altLang="ko-KR" sz="1200">
                  <a:ea typeface="HY중고딕" panose="02030600000101010101" pitchFamily="18" charset="-127"/>
                </a:rPr>
                <a:t>95%):</a:t>
              </a:r>
            </a:p>
            <a:p>
              <a:pPr lvl="1"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투자만 하고 성과 없음</a:t>
              </a:r>
              <a:r>
                <a:rPr lang="en-US" altLang="ko-KR" sz="1200">
                  <a:ea typeface="HY중고딕" panose="02030600000101010101" pitchFamily="18" charset="-127"/>
                </a:rPr>
                <a:t>. </a:t>
              </a:r>
              <a:r>
                <a:rPr lang="ko-KR" altLang="en-US" sz="1200">
                  <a:ea typeface="HY중고딕" panose="02030600000101010101" pitchFamily="18" charset="-127"/>
                </a:rPr>
                <a:t>즉</a:t>
              </a:r>
              <a:r>
                <a:rPr lang="en-US" altLang="ko-KR" sz="1200">
                  <a:ea typeface="HY중고딕" panose="02030600000101010101" pitchFamily="18" charset="-127"/>
                </a:rPr>
                <a:t>, </a:t>
              </a:r>
              <a:r>
                <a:rPr lang="ko-KR" altLang="en-US" sz="1200">
                  <a:ea typeface="HY중고딕" panose="02030600000101010101" pitchFamily="18" charset="-127"/>
                </a:rPr>
                <a:t>기술 도입에 그침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33B6CE0-B3FE-F39C-42B1-BB52F326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140" y="1187578"/>
            <a:ext cx="2234347" cy="14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04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61376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도입 실패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93F4C2-09C0-2F16-F16F-9029A370183E}"/>
              </a:ext>
            </a:extLst>
          </p:cNvPr>
          <p:cNvSpPr txBox="1"/>
          <p:nvPr/>
        </p:nvSpPr>
        <p:spPr>
          <a:xfrm>
            <a:off x="188553" y="828671"/>
            <a:ext cx="531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대기업이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적용 실패하는 구조적 이유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CBA04E-3224-B4B3-FDA6-95B5922E7C88}"/>
              </a:ext>
            </a:extLst>
          </p:cNvPr>
          <p:cNvSpPr txBox="1">
            <a:spLocks/>
          </p:cNvSpPr>
          <p:nvPr/>
        </p:nvSpPr>
        <p:spPr>
          <a:xfrm>
            <a:off x="188553" y="1293485"/>
            <a:ext cx="4144611" cy="341107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1. </a:t>
            </a:r>
            <a:r>
              <a:rPr lang="ko-KR" altLang="en-US" sz="1200">
                <a:ea typeface="HY중고딕" panose="02030600000101010101" pitchFamily="18" charset="-127"/>
              </a:rPr>
              <a:t>학습 격차 </a:t>
            </a:r>
            <a:r>
              <a:rPr lang="en-US" altLang="ko-KR" sz="1200">
                <a:ea typeface="HY중고딕" panose="02030600000101010101" pitchFamily="18" charset="-127"/>
              </a:rPr>
              <a:t>(Learning Gap)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대부분의 엔터프라이즈 </a:t>
            </a:r>
            <a:r>
              <a:rPr lang="en-US" altLang="ko-KR" sz="1200">
                <a:ea typeface="HY중고딕" panose="02030600000101010101" pitchFamily="18" charset="-127"/>
              </a:rPr>
              <a:t>AI</a:t>
            </a:r>
            <a:r>
              <a:rPr lang="ko-KR" altLang="en-US" sz="1200">
                <a:ea typeface="HY중고딕" panose="02030600000101010101" pitchFamily="18" charset="-127"/>
              </a:rPr>
              <a:t>는 정적 도구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사용자 피드백 학습 불가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단순 작업</a:t>
            </a:r>
            <a:r>
              <a:rPr lang="en-US" altLang="ko-KR" sz="1200">
                <a:ea typeface="HY중고딕" panose="02030600000101010101" pitchFamily="18" charset="-127"/>
              </a:rPr>
              <a:t>: ChatGPT / </a:t>
            </a:r>
            <a:r>
              <a:rPr lang="ko-KR" altLang="en-US" sz="1200">
                <a:ea typeface="HY중고딕" panose="02030600000101010101" pitchFamily="18" charset="-127"/>
              </a:rPr>
              <a:t>복잡 작업</a:t>
            </a:r>
            <a:r>
              <a:rPr lang="en-US" altLang="ko-KR" sz="1200">
                <a:ea typeface="HY중고딕" panose="02030600000101010101" pitchFamily="18" charset="-127"/>
              </a:rPr>
              <a:t>: </a:t>
            </a:r>
            <a:r>
              <a:rPr lang="ko-KR" altLang="en-US" sz="1200">
                <a:ea typeface="HY중고딕" panose="02030600000101010101" pitchFamily="18" charset="-127"/>
              </a:rPr>
              <a:t>여전히 사람</a:t>
            </a:r>
          </a:p>
          <a:p>
            <a:pPr>
              <a:defRPr sz="1400"/>
            </a:pPr>
            <a:endParaRPr lang="ko-KR" altLang="en-US" sz="12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2. </a:t>
            </a:r>
            <a:r>
              <a:rPr lang="ko-KR" altLang="en-US" sz="1200">
                <a:ea typeface="HY중고딕" panose="02030600000101010101" pitchFamily="18" charset="-127"/>
              </a:rPr>
              <a:t>파일럿</a:t>
            </a:r>
            <a:r>
              <a:rPr lang="en-US" altLang="ko-KR" sz="1200">
                <a:ea typeface="HY중고딕" panose="02030600000101010101" pitchFamily="18" charset="-127"/>
              </a:rPr>
              <a:t>-</a:t>
            </a:r>
            <a:r>
              <a:rPr lang="ko-KR" altLang="en-US" sz="1200">
                <a:ea typeface="HY중고딕" panose="02030600000101010101" pitchFamily="18" charset="-127"/>
              </a:rPr>
              <a:t>프로덕션 단절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POC</a:t>
            </a:r>
            <a:r>
              <a:rPr lang="ko-KR" altLang="en-US" sz="1200">
                <a:ea typeface="HY중고딕" panose="02030600000101010101" pitchFamily="18" charset="-127"/>
              </a:rPr>
              <a:t>는 수백 개</a:t>
            </a:r>
            <a:r>
              <a:rPr lang="en-US" altLang="ko-KR" sz="1200">
                <a:ea typeface="HY중고딕" panose="02030600000101010101" pitchFamily="18" charset="-127"/>
              </a:rPr>
              <a:t>, </a:t>
            </a:r>
            <a:r>
              <a:rPr lang="ko-KR" altLang="en-US" sz="1200">
                <a:ea typeface="HY중고딕" panose="02030600000101010101" pitchFamily="18" charset="-127"/>
              </a:rPr>
              <a:t>전사 배포 성공률 </a:t>
            </a:r>
            <a:r>
              <a:rPr lang="en-US" altLang="ko-KR" sz="1200">
                <a:ea typeface="HY중고딕" panose="02030600000101010101" pitchFamily="18" charset="-127"/>
              </a:rPr>
              <a:t>5% </a:t>
            </a:r>
            <a:r>
              <a:rPr lang="ko-KR" altLang="en-US" sz="1200">
                <a:ea typeface="HY중고딕" panose="02030600000101010101" pitchFamily="18" charset="-127"/>
              </a:rPr>
              <a:t>미만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실제 업무 프로세스와 불일치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인프라</a:t>
            </a:r>
            <a:r>
              <a:rPr lang="en-US" altLang="ko-KR" sz="1200">
                <a:ea typeface="HY중고딕" panose="02030600000101010101" pitchFamily="18" charset="-127"/>
              </a:rPr>
              <a:t>·</a:t>
            </a:r>
            <a:r>
              <a:rPr lang="ko-KR" altLang="en-US" sz="1200">
                <a:ea typeface="HY중고딕" panose="02030600000101010101" pitchFamily="18" charset="-127"/>
              </a:rPr>
              <a:t>규제 문제가 아닌 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ko-KR" altLang="en-US" sz="1200">
                <a:ea typeface="HY중고딕" panose="02030600000101010101" pitchFamily="18" charset="-127"/>
              </a:rPr>
              <a:t>워크플로</a:t>
            </a:r>
            <a:r>
              <a:rPr lang="en-US" altLang="ko-KR" sz="1200">
                <a:ea typeface="HY중고딕" panose="02030600000101010101" pitchFamily="18" charset="-127"/>
              </a:rPr>
              <a:t>·</a:t>
            </a:r>
            <a:r>
              <a:rPr lang="ko-KR" altLang="en-US" sz="1200">
                <a:ea typeface="HY중고딕" panose="02030600000101010101" pitchFamily="18" charset="-127"/>
              </a:rPr>
              <a:t>조직 설계 문제</a:t>
            </a:r>
          </a:p>
          <a:p>
            <a:pPr>
              <a:defRPr sz="1400"/>
            </a:pPr>
            <a:endParaRPr lang="ko-KR" altLang="en-US" sz="12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3. </a:t>
            </a:r>
            <a:r>
              <a:rPr lang="ko-KR" altLang="en-US" sz="1200">
                <a:ea typeface="HY중고딕" panose="02030600000101010101" pitchFamily="18" charset="-127"/>
              </a:rPr>
              <a:t>인프라 문제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내부 </a:t>
            </a:r>
            <a:r>
              <a:rPr lang="en-US" altLang="ko-KR" sz="1200">
                <a:ea typeface="HY중고딕" panose="02030600000101010101" pitchFamily="18" charset="-127"/>
              </a:rPr>
              <a:t>IT </a:t>
            </a:r>
            <a:r>
              <a:rPr lang="ko-KR" altLang="en-US" sz="1200">
                <a:ea typeface="HY중고딕" panose="02030600000101010101" pitchFamily="18" charset="-127"/>
              </a:rPr>
              <a:t>시스템의 노후화 및 사일로화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데이터 통합 불가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C22D98-1421-45A5-EA68-858CD7FD4A65}"/>
              </a:ext>
            </a:extLst>
          </p:cNvPr>
          <p:cNvSpPr txBox="1">
            <a:spLocks/>
          </p:cNvSpPr>
          <p:nvPr/>
        </p:nvSpPr>
        <p:spPr>
          <a:xfrm>
            <a:off x="4572000" y="1293485"/>
            <a:ext cx="4455994" cy="29539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4. </a:t>
            </a:r>
            <a:r>
              <a:rPr lang="ko-KR" altLang="en-US" sz="1200">
                <a:ea typeface="HY중고딕" panose="02030600000101010101" pitchFamily="18" charset="-127"/>
              </a:rPr>
              <a:t>조직</a:t>
            </a:r>
            <a:r>
              <a:rPr lang="en-US" altLang="ko-KR" sz="1200">
                <a:ea typeface="HY중고딕" panose="02030600000101010101" pitchFamily="18" charset="-127"/>
              </a:rPr>
              <a:t>-</a:t>
            </a:r>
            <a:r>
              <a:rPr lang="ko-KR" altLang="en-US" sz="1200">
                <a:ea typeface="HY중고딕" panose="02030600000101010101" pitchFamily="18" charset="-127"/>
              </a:rPr>
              <a:t>정치적 장벽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여러 조직 간 이해관계 충돌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부서 간 협력 부재</a:t>
            </a:r>
          </a:p>
          <a:p>
            <a:pPr>
              <a:defRPr sz="1400"/>
            </a:pPr>
            <a:endParaRPr lang="ko-KR" altLang="en-US" sz="12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5. </a:t>
            </a:r>
            <a:r>
              <a:rPr lang="ko-KR" altLang="en-US" sz="1200">
                <a:ea typeface="HY중고딕" panose="02030600000101010101" pitchFamily="18" charset="-127"/>
              </a:rPr>
              <a:t>인적 자원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내부 엔지니어링 팀의 </a:t>
            </a: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회의론 및 변화 거부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코드 생성 도구조차 사용하지 않는 경향</a:t>
            </a:r>
          </a:p>
          <a:p>
            <a:pPr>
              <a:defRPr sz="1400"/>
            </a:pPr>
            <a:endParaRPr lang="ko-KR" altLang="en-US" sz="12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6. </a:t>
            </a:r>
            <a:r>
              <a:rPr lang="ko-KR" altLang="en-US" sz="1200">
                <a:ea typeface="HY중고딕" panose="02030600000101010101" pitchFamily="18" charset="-127"/>
              </a:rPr>
              <a:t>그림자 </a:t>
            </a:r>
            <a:r>
              <a:rPr lang="en-US" altLang="ko-KR" sz="1200">
                <a:ea typeface="HY중고딕" panose="02030600000101010101" pitchFamily="18" charset="-127"/>
              </a:rPr>
              <a:t>AI (Shadow AI) </a:t>
            </a:r>
            <a:r>
              <a:rPr lang="ko-KR" altLang="en-US" sz="1200">
                <a:ea typeface="HY중고딕" panose="02030600000101010101" pitchFamily="18" charset="-127"/>
              </a:rPr>
              <a:t>확산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공식 사내 도구가 불편하고 규제가 강함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직원들이 개인 계정 </a:t>
            </a:r>
            <a:r>
              <a:rPr lang="en-US" altLang="ko-KR" sz="1200">
                <a:ea typeface="HY중고딕" panose="02030600000101010101" pitchFamily="18" charset="-127"/>
              </a:rPr>
              <a:t>GPT·Claude·Gemini</a:t>
            </a:r>
            <a:r>
              <a:rPr lang="ko-KR" altLang="en-US" sz="1200">
                <a:ea typeface="HY중고딕" panose="02030600000101010101" pitchFamily="18" charset="-127"/>
              </a:rPr>
              <a:t>로 실무 처리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숨은 수요가 매우 크다는 강력한 신호</a:t>
            </a:r>
          </a:p>
        </p:txBody>
      </p:sp>
    </p:spTree>
    <p:extLst>
      <p:ext uri="{BB962C8B-B14F-4D97-AF65-F5344CB8AC3E}">
        <p14:creationId xmlns:p14="http://schemas.microsoft.com/office/powerpoint/2010/main" val="667470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61376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도입 실패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93F4C2-09C0-2F16-F16F-9029A370183E}"/>
              </a:ext>
            </a:extLst>
          </p:cNvPr>
          <p:cNvSpPr txBox="1"/>
          <p:nvPr/>
        </p:nvSpPr>
        <p:spPr>
          <a:xfrm>
            <a:off x="188553" y="870951"/>
            <a:ext cx="531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ea typeface="HY중고딕" panose="02030600000101010101" pitchFamily="18" charset="-127"/>
              </a:rPr>
              <a:t>내부 </a:t>
            </a:r>
            <a:r>
              <a:rPr lang="en-US" altLang="ko-KR" sz="1800">
                <a:ea typeface="HY중고딕" panose="02030600000101010101" pitchFamily="18" charset="-127"/>
              </a:rPr>
              <a:t>IT </a:t>
            </a:r>
            <a:r>
              <a:rPr lang="ko-KR" altLang="en-US" sz="1800">
                <a:ea typeface="HY중고딕" panose="02030600000101010101" pitchFamily="18" charset="-127"/>
              </a:rPr>
              <a:t>시스템의 노후화 및 사일로화</a:t>
            </a:r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C7F6CB-731B-9E34-681F-8C954CF4B15E}"/>
              </a:ext>
            </a:extLst>
          </p:cNvPr>
          <p:cNvSpPr txBox="1">
            <a:spLocks/>
          </p:cNvSpPr>
          <p:nvPr/>
        </p:nvSpPr>
        <p:spPr>
          <a:xfrm>
            <a:off x="188552" y="1198081"/>
            <a:ext cx="8444459" cy="3015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400"/>
            </a:pPr>
            <a:r>
              <a:rPr lang="ko-KR" altLang="en-US">
                <a:solidFill>
                  <a:srgbClr val="FF0000"/>
                </a:solidFill>
                <a:ea typeface="HY중고딕" panose="02030600000101010101" pitchFamily="18" charset="-127"/>
              </a:rPr>
              <a:t>서로 다른 부서</a:t>
            </a:r>
            <a:r>
              <a:rPr lang="en-US" altLang="ko-KR">
                <a:solidFill>
                  <a:srgbClr val="FF0000"/>
                </a:solidFill>
                <a:ea typeface="HY중고딕" panose="02030600000101010101" pitchFamily="18" charset="-127"/>
              </a:rPr>
              <a:t>·</a:t>
            </a:r>
            <a:r>
              <a:rPr lang="ko-KR" altLang="en-US">
                <a:solidFill>
                  <a:srgbClr val="FF0000"/>
                </a:solidFill>
                <a:ea typeface="HY중고딕" panose="02030600000101010101" pitchFamily="18" charset="-127"/>
              </a:rPr>
              <a:t>시스템</a:t>
            </a:r>
            <a:r>
              <a:rPr lang="en-US" altLang="ko-KR">
                <a:solidFill>
                  <a:srgbClr val="FF0000"/>
                </a:solidFill>
                <a:ea typeface="HY중고딕" panose="02030600000101010101" pitchFamily="18" charset="-127"/>
              </a:rPr>
              <a:t>·</a:t>
            </a:r>
            <a:r>
              <a:rPr lang="ko-KR" altLang="en-US">
                <a:solidFill>
                  <a:srgbClr val="FF0000"/>
                </a:solidFill>
                <a:ea typeface="HY중고딕" panose="02030600000101010101" pitchFamily="18" charset="-127"/>
              </a:rPr>
              <a:t>데이터가 독립적으로 존재하며</a:t>
            </a:r>
            <a:r>
              <a:rPr lang="en-US" altLang="ko-KR">
                <a:solidFill>
                  <a:srgbClr val="FF0000"/>
                </a:solidFill>
                <a:ea typeface="HY중고딕" panose="02030600000101010101" pitchFamily="18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ea typeface="HY중고딕" panose="02030600000101010101" pitchFamily="18" charset="-127"/>
              </a:rPr>
              <a:t>서로 연결</a:t>
            </a:r>
            <a:r>
              <a:rPr lang="en-US" altLang="ko-KR">
                <a:solidFill>
                  <a:srgbClr val="FF0000"/>
                </a:solidFill>
                <a:ea typeface="HY중고딕" panose="02030600000101010101" pitchFamily="18" charset="-127"/>
              </a:rPr>
              <a:t>·</a:t>
            </a:r>
            <a:r>
              <a:rPr lang="ko-KR" altLang="en-US">
                <a:solidFill>
                  <a:srgbClr val="FF0000"/>
                </a:solidFill>
                <a:ea typeface="HY중고딕" panose="02030600000101010101" pitchFamily="18" charset="-127"/>
              </a:rPr>
              <a:t>공유</a:t>
            </a:r>
            <a:r>
              <a:rPr lang="en-US" altLang="ko-KR">
                <a:solidFill>
                  <a:srgbClr val="FF0000"/>
                </a:solidFill>
                <a:ea typeface="HY중고딕" panose="02030600000101010101" pitchFamily="18" charset="-127"/>
              </a:rPr>
              <a:t>·</a:t>
            </a:r>
            <a:r>
              <a:rPr lang="ko-KR" altLang="en-US">
                <a:solidFill>
                  <a:srgbClr val="FF0000"/>
                </a:solidFill>
                <a:ea typeface="HY중고딕" panose="02030600000101010101" pitchFamily="18" charset="-127"/>
              </a:rPr>
              <a:t>통합되지 못한 상태</a:t>
            </a:r>
            <a:endParaRPr lang="ko-KR" altLang="en-US" sz="1400">
              <a:solidFill>
                <a:srgbClr val="FF0000"/>
              </a:solidFill>
              <a:ea typeface="HY중고딕" panose="02030600000101010101" pitchFamily="18" charset="-127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A088125-8C19-5F32-711F-EA35C4E2DC5C}"/>
              </a:ext>
            </a:extLst>
          </p:cNvPr>
          <p:cNvSpPr txBox="1">
            <a:spLocks/>
          </p:cNvSpPr>
          <p:nvPr/>
        </p:nvSpPr>
        <p:spPr>
          <a:xfrm>
            <a:off x="3613233" y="4562087"/>
            <a:ext cx="1917534" cy="3015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400"/>
            </a:pPr>
            <a:r>
              <a:rPr lang="en-US" altLang="ko-KR"/>
              <a:t>&lt; </a:t>
            </a:r>
            <a:r>
              <a:rPr lang="ko-KR" altLang="en-US"/>
              <a:t>사일로화 문제점 </a:t>
            </a:r>
            <a:r>
              <a:rPr lang="en-US" altLang="ko-KR"/>
              <a:t>&gt;</a:t>
            </a:r>
            <a:endParaRPr lang="ko-KR" altLang="en-US" sz="1400">
              <a:ea typeface="HY중고딕" panose="02030600000101010101" pitchFamily="18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DFA8E32-9DB3-1EC1-4583-D38083FD7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4017"/>
              </p:ext>
            </p:extLst>
          </p:nvPr>
        </p:nvGraphicFramePr>
        <p:xfrm>
          <a:off x="350292" y="1764109"/>
          <a:ext cx="844446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672">
                  <a:extLst>
                    <a:ext uri="{9D8B030D-6E8A-4147-A177-3AD203B41FA5}">
                      <a16:colId xmlns:a16="http://schemas.microsoft.com/office/drawing/2014/main" val="800576333"/>
                    </a:ext>
                  </a:extLst>
                </a:gridCol>
                <a:gridCol w="4010968">
                  <a:extLst>
                    <a:ext uri="{9D8B030D-6E8A-4147-A177-3AD203B41FA5}">
                      <a16:colId xmlns:a16="http://schemas.microsoft.com/office/drawing/2014/main" val="714808984"/>
                    </a:ext>
                  </a:extLst>
                </a:gridCol>
                <a:gridCol w="2814820">
                  <a:extLst>
                    <a:ext uri="{9D8B030D-6E8A-4147-A177-3AD203B41FA5}">
                      <a16:colId xmlns:a16="http://schemas.microsoft.com/office/drawing/2014/main" val="1695927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데이터가 연결되지 않음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품질 데이터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설비 로그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생산 실적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고객 정보가 서로 다른 시스템에 따로 저장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분석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·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자동화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·AI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적용 시 가장 큰 장애물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: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품질 문제를 분석하려고 해도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설비 로그는 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시스템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LOT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정보는 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B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시스템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검사 데이터는 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시스템에 있어 </a:t>
                      </a:r>
                      <a:r>
                        <a:rPr lang="ko-KR" altLang="en-US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하나로 합치기 어려움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066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중복 작업</a:t>
                      </a:r>
                      <a:r>
                        <a:rPr lang="en-US" altLang="ko-KR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·</a:t>
                      </a:r>
                      <a:r>
                        <a:rPr lang="ko-KR" altLang="en-US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수작업 증가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시스템 간 연동이 안 되므로 사람이 중간에서 데이터를 복사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정리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:“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엑셀 붙여넣기 노동”이 조직 전반에 발생</a:t>
                      </a:r>
                    </a:p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22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일관된 기준</a:t>
                      </a:r>
                      <a:r>
                        <a:rPr lang="en-US" altLang="ko-KR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·</a:t>
                      </a:r>
                      <a:r>
                        <a:rPr lang="ko-KR" altLang="en-US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정책 부재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각 시스템이 자체 규칙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형식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정의를 갖고 있어 통합 분석이 불가능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: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설비 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ID,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제품 코드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시간 스탬프가 서로 다른 형식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76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 </a:t>
                      </a:r>
                      <a:r>
                        <a:rPr lang="ko-KR" altLang="en-US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도입</a:t>
                      </a:r>
                      <a:r>
                        <a:rPr lang="en-US" altLang="ko-KR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·</a:t>
                      </a:r>
                      <a:r>
                        <a:rPr lang="ko-KR" altLang="en-US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자동화가 </a:t>
                      </a:r>
                      <a:br>
                        <a:rPr lang="en-US" altLang="ko-KR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불가능해짐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 AI·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자동보정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·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자동화 시스템은“전체 프로세스 흐름 단위”로 데이터가 연결되어야 작동하는데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사일로화된 구조에서는 </a:t>
                      </a:r>
                      <a:r>
                        <a:rPr lang="en-US" altLang="ko-KR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학습하거나 판단할 기반 자체가 부족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71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267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6840</TotalTime>
  <Words>3550</Words>
  <Application>Microsoft Office PowerPoint</Application>
  <PresentationFormat>화면 슬라이드 쇼(16:9)</PresentationFormat>
  <Paragraphs>430</Paragraphs>
  <Slides>32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HY중고딕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김성태(SEONGTAE KIM)[matthew.kim]</dc:creator>
  <cp:keywords/>
  <dc:description>generated using python-pptx</dc:description>
  <cp:lastModifiedBy>김성태(SEONGTAE KIM)[matthew.kim]</cp:lastModifiedBy>
  <cp:revision>160</cp:revision>
  <dcterms:created xsi:type="dcterms:W3CDTF">2013-01-27T09:14:16Z</dcterms:created>
  <dcterms:modified xsi:type="dcterms:W3CDTF">2025-11-21T10:02:51Z</dcterms:modified>
  <cp:category/>
</cp:coreProperties>
</file>